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foq.com/minibooks/scrum-xp-from-the-trenches-2"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Waterfall_mode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foq.com/minibooks/scrum-xp-from-the-trenches-2"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gilemanifesto.org/" TargetMode="External"/><Relationship Id="rId3" Type="http://schemas.openxmlformats.org/officeDocument/2006/relationships/hyperlink" Target="http://www.screenmedia.co.uk/blog/2014/08/what-is-agile-development-a-brief-introductio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gilemanifesto.or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Suggested reading:</a:t>
            </a:r>
          </a:p>
          <a:p>
            <a:pPr lvl="0">
              <a:spcBef>
                <a:spcPts val="0"/>
              </a:spcBef>
              <a:buNone/>
            </a:pPr>
            <a:r>
              <a:rPr lang="en" u="sng">
                <a:solidFill>
                  <a:schemeClr val="hlink"/>
                </a:solidFill>
                <a:hlinkClick r:id="rId2"/>
              </a:rPr>
              <a:t>https://www.infoq.com/minibooks/scrum-xp-from-the-trenches-2</a:t>
            </a:r>
          </a:p>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https://www.softwaysolutions.com/blog/wp-content/uploads/2012/10/scrum_process_big3.jpg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Before the sprint begins, you must plan it! You hold a sprint planning meeting. All actors are involved (product owner, team &amp; scrum master).</a:t>
            </a:r>
          </a:p>
          <a:p>
            <a:pPr lvl="0">
              <a:spcBef>
                <a:spcPts val="0"/>
              </a:spcBef>
              <a:buNone/>
            </a:pPr>
            <a:r>
              <a:t/>
            </a:r>
            <a:endParaRPr/>
          </a:p>
          <a:p>
            <a:pPr lvl="0">
              <a:spcBef>
                <a:spcPts val="0"/>
              </a:spcBef>
              <a:buNone/>
            </a:pPr>
            <a:r>
              <a:rPr lang="en"/>
              <a:t>This is where the team commits to doing the top X stories from the product backlog. They’ll estimate the time required for each story, and take as many as they can in order to fill up their sprint backlog. The sprint backlog become the task list for the upcoming sprint.</a:t>
            </a:r>
          </a:p>
          <a:p>
            <a:pPr lvl="0">
              <a:spcBef>
                <a:spcPts val="0"/>
              </a:spcBef>
              <a:buNone/>
            </a:pPr>
            <a:r>
              <a:t/>
            </a:r>
            <a:endParaRPr/>
          </a:p>
          <a:p>
            <a:pPr lvl="0">
              <a:spcBef>
                <a:spcPts val="0"/>
              </a:spcBef>
              <a:buNone/>
            </a:pPr>
            <a:r>
              <a:rPr lang="en"/>
              <a:t>The product owner is there because he/she might want to reprioritize after hearing the estimates given by the team. Also to explain to the team why certain things are important. Also, this is the team’s chance to ask for time to do ‘cleanup tasks’, and a good product owner will know when to allow such tasks. Also, the team can ask for clarification about scope. </a:t>
            </a:r>
          </a:p>
          <a:p>
            <a:pPr lvl="0">
              <a:spcBef>
                <a:spcPts val="0"/>
              </a:spcBef>
              <a:buNone/>
            </a:pPr>
            <a:r>
              <a:t/>
            </a:r>
            <a:endParaRPr/>
          </a:p>
          <a:p>
            <a:pPr lvl="0">
              <a:spcBef>
                <a:spcPts val="0"/>
              </a:spcBef>
              <a:buNone/>
            </a:pPr>
            <a:r>
              <a:rPr lang="en"/>
              <a:t>The right image is borrowed from “Scrum and XP from the Trenches”.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process of estimating the time required for each item is fascinating. First off, the unit of ‘time’ is in what they call ‘story points’. Story points for sprint 1 will be man-hours. But over time, usually, story points will become something else--the team will sort of self-calibrate on a way of talking about story points.</a:t>
            </a:r>
          </a:p>
          <a:p>
            <a:pPr lvl="0">
              <a:spcBef>
                <a:spcPts val="0"/>
              </a:spcBef>
              <a:buNone/>
            </a:pPr>
            <a:r>
              <a:t/>
            </a:r>
            <a:endParaRPr/>
          </a:p>
          <a:p>
            <a:pPr lvl="0">
              <a:spcBef>
                <a:spcPts val="0"/>
              </a:spcBef>
              <a:buNone/>
            </a:pPr>
            <a:r>
              <a:rPr lang="en"/>
              <a:t>You also should break stories down if they are too large. And also break stories into tasks to make estimating easier.</a:t>
            </a:r>
          </a:p>
          <a:p>
            <a:pPr lvl="0">
              <a:spcBef>
                <a:spcPts val="0"/>
              </a:spcBef>
              <a:buNone/>
            </a:pPr>
            <a:r>
              <a:t/>
            </a:r>
            <a:endParaRPr/>
          </a:p>
          <a:p>
            <a:pPr lvl="0">
              <a:spcBef>
                <a:spcPts val="0"/>
              </a:spcBef>
              <a:buNone/>
            </a:pPr>
            <a:r>
              <a:rPr lang="en"/>
              <a:t>The next important point about estimating is that you should play ‘planning poker’!</a:t>
            </a:r>
          </a:p>
          <a:p>
            <a:pPr lvl="0">
              <a:spcBef>
                <a:spcPts val="0"/>
              </a:spcBef>
              <a:buNone/>
            </a:pPr>
            <a:r>
              <a:t/>
            </a:r>
            <a:endParaRPr/>
          </a:p>
          <a:p>
            <a:pPr lvl="0">
              <a:spcBef>
                <a:spcPts val="0"/>
              </a:spcBef>
              <a:buNone/>
            </a:pPr>
            <a:r>
              <a:rPr lang="en"/>
              <a:t>These images are borrowed from “Scrum and XP from the Trenches”.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How many sprint points can you team handle per sprint? Well, let’s look at how many your team did historically! We call this your team’s ‘velocity’.</a:t>
            </a:r>
          </a:p>
          <a:p>
            <a:pPr lvl="0">
              <a:spcBef>
                <a:spcPts val="0"/>
              </a:spcBef>
              <a:buNone/>
            </a:pPr>
            <a:r>
              <a:t/>
            </a:r>
            <a:endParaRPr/>
          </a:p>
          <a:p>
            <a:pPr lvl="0">
              <a:spcBef>
                <a:spcPts val="0"/>
              </a:spcBef>
              <a:buNone/>
            </a:pPr>
            <a:r>
              <a:rPr lang="en"/>
              <a:t>These images are borrowed from “Scrum and XP from the Trenches”.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https://www.softwaysolutions.com/blog/wp-content/uploads/2012/10/scrum_process_big3.jpg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is the scrum board. This is at the beginning of the sprint. No work has been done yet. Notice the stories and the tasks are in the ‘not checked out’ column. When work begins, you ‘check out’ a task. When you’re done (i.e. ready to demo it and withstand scrutiny), you move it to done.</a:t>
            </a:r>
          </a:p>
          <a:p>
            <a:pPr lvl="0">
              <a:spcBef>
                <a:spcPts val="0"/>
              </a:spcBef>
              <a:buNone/>
            </a:pPr>
            <a:r>
              <a:t/>
            </a:r>
            <a:endParaRPr/>
          </a:p>
          <a:p>
            <a:pPr lvl="0">
              <a:spcBef>
                <a:spcPts val="0"/>
              </a:spcBef>
              <a:buNone/>
            </a:pPr>
            <a:r>
              <a:rPr lang="en"/>
              <a:t>Each day you add up the non-done story points and plot it on the burndown chart to see if you are on-track to finish all the tasks for the sprint.</a:t>
            </a:r>
          </a:p>
          <a:p>
            <a:pPr lvl="0">
              <a:spcBef>
                <a:spcPts val="0"/>
              </a:spcBef>
              <a:buNone/>
            </a:pPr>
            <a:r>
              <a:t/>
            </a:r>
            <a:endParaRPr/>
          </a:p>
          <a:p>
            <a:pPr lvl="0">
              <a:spcBef>
                <a:spcPts val="0"/>
              </a:spcBef>
              <a:buNone/>
            </a:pPr>
            <a:r>
              <a:rPr lang="en"/>
              <a:t>Image borrowed from “Scrum and XP from the Trenches”.</a:t>
            </a:r>
          </a:p>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is the sprint part-way through. They’re on track!</a:t>
            </a:r>
          </a:p>
          <a:p>
            <a:pPr lvl="0">
              <a:spcBef>
                <a:spcPts val="0"/>
              </a:spcBef>
              <a:buNone/>
            </a:pPr>
            <a:r>
              <a:t/>
            </a:r>
            <a:endParaRPr/>
          </a:p>
          <a:p>
            <a:pPr lvl="0" rtl="0">
              <a:spcBef>
                <a:spcPts val="0"/>
              </a:spcBef>
              <a:buNone/>
            </a:pPr>
            <a:r>
              <a:rPr lang="en"/>
              <a:t>Image borrowed from “Scrum and XP from the Trenches”.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https://www.softwaysolutions.com/blog/wp-content/uploads/2012/10/scrum_process_big3.jpg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Notice they are all standing up, and they are gathered around the scrum board.</a:t>
            </a:r>
          </a:p>
          <a:p>
            <a:pPr lvl="0">
              <a:spcBef>
                <a:spcPts val="0"/>
              </a:spcBef>
              <a:buNone/>
            </a:pPr>
            <a:r>
              <a:t/>
            </a:r>
            <a:endParaRPr/>
          </a:p>
          <a:p>
            <a:pPr lvl="0">
              <a:spcBef>
                <a:spcPts val="0"/>
              </a:spcBef>
              <a:buNone/>
            </a:pPr>
            <a:r>
              <a:rPr lang="en"/>
              <a:t>This text and photo are borrowed from “Scrum and XP from the Trenches”.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photo is borrowed from “Scrum and XP from the Trenches”.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https://en.wikipedia.org/wiki/Waterfall_model</a:t>
            </a:r>
          </a:p>
          <a:p>
            <a:pPr lvl="0">
              <a:spcBef>
                <a:spcPts val="0"/>
              </a:spcBef>
              <a:buNone/>
            </a:pPr>
            <a:r>
              <a:t/>
            </a:r>
            <a:endParaRPr/>
          </a:p>
          <a:p>
            <a:pPr lvl="0">
              <a:spcBef>
                <a:spcPts val="0"/>
              </a:spcBef>
              <a:buNone/>
            </a:pPr>
            <a:r>
              <a:rPr lang="en"/>
              <a:t>The waterfall methodology works great for manufacturing and construction where you are dealing with physical products. In these industries, you can’t go backwards (or it is at least very expensive to do so). Also, in these industries, the tangible nature of the product (in comparison to the intangible nature of software) makes requirements easier to write and makes the process of planning into the future more feasible.</a:t>
            </a:r>
          </a:p>
          <a:p>
            <a:pPr lvl="0">
              <a:spcBef>
                <a:spcPts val="0"/>
              </a:spcBef>
              <a:buNone/>
            </a:pPr>
            <a:r>
              <a:t/>
            </a:r>
            <a:endParaRPr/>
          </a:p>
          <a:p>
            <a:pPr lvl="0">
              <a:spcBef>
                <a:spcPts val="0"/>
              </a:spcBef>
              <a:buNone/>
            </a:pPr>
            <a:r>
              <a:rPr lang="en"/>
              <a:t>But, software is different. It is highly complex, the internal components are often very intertwined by nature compared to the interplay between physical components (e.g. between the door of your house and the windows of your house), the variety of input it receives is vast compared to a physical object (e.g. consider the input to your front door compared to the input to google slides). But, software does have one thing that makes it easier: It is cheap to make changes (you just have to pay the programmer) compared to changing a manufacturing process (where you have to build a new factory).</a:t>
            </a:r>
          </a:p>
          <a:p>
            <a:pPr lvl="0">
              <a:spcBef>
                <a:spcPts val="0"/>
              </a:spcBef>
              <a:buNone/>
            </a:pPr>
            <a:r>
              <a:t/>
            </a:r>
            <a:endParaRPr/>
          </a:p>
          <a:p>
            <a:pPr lvl="0">
              <a:spcBef>
                <a:spcPts val="0"/>
              </a:spcBef>
              <a:buNone/>
            </a:pPr>
            <a:r>
              <a:rPr lang="en"/>
              <a:t>So… the waterfall methodology doesn’t make sense for software. That doesn’t mean it isn’t used for software development though! It was used a lot in the early days (think 70s, 80s, 90s) because there was no other clear ways to do it, and it is still used in some slow-to-change software teams (think government contractors and banks).</a:t>
            </a:r>
          </a:p>
          <a:p>
            <a:pPr lvl="0">
              <a:spcBef>
                <a:spcPts val="0"/>
              </a:spcBef>
              <a:buNone/>
            </a:pPr>
            <a:r>
              <a:t/>
            </a:r>
            <a:endParaRPr/>
          </a:p>
          <a:p>
            <a:pPr lvl="0">
              <a:spcBef>
                <a:spcPts val="0"/>
              </a:spcBef>
              <a:buNone/>
            </a:pPr>
            <a:r>
              <a:rPr lang="en"/>
              <a:t>For software, what makes sense. How should we change this picture?</a:t>
            </a:r>
          </a:p>
          <a:p>
            <a:pPr lvl="0">
              <a:spcBef>
                <a:spcPts val="0"/>
              </a:spcBef>
              <a:buNone/>
            </a:pPr>
            <a:r>
              <a:t/>
            </a:r>
            <a:endParaRPr/>
          </a:p>
          <a:p>
            <a:pPr lvl="0">
              <a:spcBef>
                <a:spcPts val="0"/>
              </a:spcBef>
              <a:buNone/>
            </a:pPr>
            <a:r>
              <a:rPr lang="en"/>
              <a:t>Btw, the waterfall method is still being taught for software development in university. It’s whack. And they argue about the stupidest things, like what the difference between ‘conception’ and ‘initiation’ is, and what the difference between ‘verification’ and ‘validation’ is.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https://www.softwaysolutions.com/blog/wp-content/uploads/2012/10/scrum_process_big3.jpg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text is borrowed from “Scrum and XP from the Trenches”.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https://www.softwaysolutions.com/blog/wp-content/uploads/2012/10/scrum_process_big3.jpg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text is borrowed from “Scrum and XP from the Trenches”.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See Ryan’s example product backlog for inspiration.</a:t>
            </a:r>
          </a:p>
          <a:p>
            <a:pPr lvl="0">
              <a:spcBef>
                <a:spcPts val="0"/>
              </a:spcBef>
              <a:buNone/>
            </a:pPr>
            <a:r>
              <a:t/>
            </a:r>
            <a:endParaRPr/>
          </a:p>
          <a:p>
            <a:pPr lvl="0">
              <a:spcBef>
                <a:spcPts val="0"/>
              </a:spcBef>
              <a:buNone/>
            </a:pPr>
            <a:r>
              <a:rPr lang="en"/>
              <a:t>Your homework this weekend is to create stories for your product backlog. Write each story on an index card. (We’ll provide you with index cards.)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https://www.infoq.com/minibooks/scrum-xp-from-the-trenches-2</a:t>
            </a: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http://www.agilemanifesto.org/</a:t>
            </a:r>
          </a:p>
          <a:p>
            <a:pPr lvl="0">
              <a:spcBef>
                <a:spcPts val="0"/>
              </a:spcBef>
              <a:buNone/>
            </a:pPr>
            <a:r>
              <a:rPr lang="en" u="sng">
                <a:solidFill>
                  <a:schemeClr val="hlink"/>
                </a:solidFill>
                <a:hlinkClick r:id="rId3"/>
              </a:rPr>
              <a:t>http://www.screenmedia.co.uk/blog/2014/08/what-is-agile-development-a-brief-introduction/</a:t>
            </a:r>
          </a:p>
          <a:p>
            <a:pPr lvl="0">
              <a:spcBef>
                <a:spcPts val="0"/>
              </a:spcBef>
              <a:buNone/>
            </a:pPr>
            <a:r>
              <a:t/>
            </a:r>
            <a:endParaRPr/>
          </a:p>
          <a:p>
            <a:pPr lvl="0">
              <a:spcBef>
                <a:spcPts val="0"/>
              </a:spcBef>
              <a:buNone/>
            </a:pPr>
            <a:r>
              <a:rPr lang="en"/>
              <a:t>With software development, being intangible and complex, it’s hard to see the end from the beginning. Or if you think you can see the end, you’re often wrong about what the end should look like.</a:t>
            </a:r>
          </a:p>
          <a:p>
            <a:pPr lvl="0">
              <a:spcBef>
                <a:spcPts val="0"/>
              </a:spcBef>
              <a:buNone/>
            </a:pPr>
            <a:r>
              <a:t/>
            </a:r>
            <a:endParaRPr/>
          </a:p>
          <a:p>
            <a:pPr lvl="0">
              <a:spcBef>
                <a:spcPts val="0"/>
              </a:spcBef>
              <a:buNone/>
            </a:pPr>
            <a:r>
              <a:rPr lang="en"/>
              <a:t>The idea here is that we are constantly re-evaluating what we’re doing, and we’re letting the customer/CEO/whatever see progress along the way, and we’re gathering feedback along the way that will change our trajectory. This way we don’t have to see the total-end super-clearly, we only need to see the end of the next sprint super-clearly.</a:t>
            </a:r>
          </a:p>
          <a:p>
            <a:pPr lvl="0">
              <a:spcBef>
                <a:spcPts val="0"/>
              </a:spcBef>
              <a:buNone/>
            </a:pPr>
            <a:r>
              <a:t/>
            </a:r>
            <a:endParaRPr/>
          </a:p>
          <a:p>
            <a:pPr lvl="0">
              <a:spcBef>
                <a:spcPts val="0"/>
              </a:spcBef>
              <a:buNone/>
            </a:pPr>
            <a:r>
              <a:rPr lang="en"/>
              <a:t>Each ‘sprint’ looks like a mini-waterfall (plan, design, implement, review), but a sprint only lasts a few weeks! Usually each sprint is 2 to 6 weeks (but is consistent for a given dev team!).</a:t>
            </a:r>
          </a:p>
          <a:p>
            <a:pPr lvl="0">
              <a:spcBef>
                <a:spcPts val="0"/>
              </a:spcBef>
              <a:buNone/>
            </a:pPr>
            <a:r>
              <a:t/>
            </a:r>
            <a:endParaRPr/>
          </a:p>
          <a:p>
            <a:pPr lvl="0">
              <a:spcBef>
                <a:spcPts val="0"/>
              </a:spcBef>
              <a:buNone/>
            </a:pPr>
            <a:r>
              <a:rPr lang="en"/>
              <a:t>Btw, we have been calling each morning and afternoon exercise a ‘sprint’, but that’s really an incorrect use of the term. :)</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accent5"/>
                </a:solidFill>
                <a:hlinkClick r:id="rId2"/>
              </a:rPr>
              <a:t>http://www.agilemanifesto.org/</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https://www.softwaysolutions.com/blog/wp-content/uploads/2012/10/scrum_process_big3.jpg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product owner is responsible for making the product successful. He reports to the executives, the stakeholders, etc about the successes and failures of the product.</a:t>
            </a:r>
          </a:p>
          <a:p>
            <a:pPr lvl="0">
              <a:spcBef>
                <a:spcPts val="0"/>
              </a:spcBef>
              <a:buNone/>
            </a:pPr>
            <a:r>
              <a:t/>
            </a:r>
            <a:endParaRPr/>
          </a:p>
          <a:p>
            <a:pPr lvl="0">
              <a:spcBef>
                <a:spcPts val="0"/>
              </a:spcBef>
              <a:buNone/>
            </a:pPr>
            <a:r>
              <a:rPr lang="en"/>
              <a:t>The scrum master is part of the team. What sets the scrum master apart is that he will communicate with the product owner often (daily, sometimes) about how development is going. The scrum master will also ensure that the scrum process is being followed (which we’ll talk about in the coming slides). But, really, the scrum master is a part of the team and will spend much of his time coding, testing, etc.</a:t>
            </a:r>
          </a:p>
          <a:p>
            <a:pPr lvl="0">
              <a:spcBef>
                <a:spcPts val="0"/>
              </a:spcBef>
              <a:buNone/>
            </a:pPr>
            <a:r>
              <a:t/>
            </a:r>
            <a:endParaRPr/>
          </a:p>
          <a:p>
            <a:pPr lvl="0">
              <a:spcBef>
                <a:spcPts val="0"/>
              </a:spcBef>
              <a:buNone/>
            </a:pPr>
            <a:r>
              <a:rPr lang="en"/>
              <a:t>The team is a collection of software engineers, data scientists, graphic designers, etc. They are the ones (along with the scrum master) who actually build the product.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https://www.softwaysolutions.com/blog/wp-content/uploads/2012/10/scrum_process_big3.jpg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product owner owns the product backlog. He adds stuff, names it, knows how it should be demo’d, and he prioritizes them via the importance column (high numbers = more important).</a:t>
            </a:r>
          </a:p>
          <a:p>
            <a:pPr lvl="0">
              <a:spcBef>
                <a:spcPts val="0"/>
              </a:spcBef>
              <a:buNone/>
            </a:pPr>
            <a:r>
              <a:t/>
            </a:r>
            <a:endParaRPr/>
          </a:p>
          <a:p>
            <a:pPr lvl="0">
              <a:spcBef>
                <a:spcPts val="0"/>
              </a:spcBef>
              <a:buNone/>
            </a:pPr>
            <a:r>
              <a:rPr lang="en"/>
              <a:t>The team writes the initial estimate (‘est’, the initial guess at the number of ‘story points’ required to complete the task/story/feature/item). And the team writes the notes.</a:t>
            </a:r>
          </a:p>
          <a:p>
            <a:pPr lvl="0">
              <a:spcBef>
                <a:spcPts val="0"/>
              </a:spcBef>
              <a:buNone/>
            </a:pPr>
            <a:r>
              <a:t/>
            </a:r>
            <a:endParaRPr/>
          </a:p>
          <a:p>
            <a:pPr lvl="0">
              <a:spcBef>
                <a:spcPts val="0"/>
              </a:spcBef>
              <a:buNone/>
            </a:pPr>
            <a:r>
              <a:rPr lang="en"/>
              <a:t>Note anyone can add stories, but the product owner is who prioritizes, and the team is who estimates time.</a:t>
            </a:r>
          </a:p>
          <a:p>
            <a:pPr lvl="0">
              <a:spcBef>
                <a:spcPts val="0"/>
              </a:spcBef>
              <a:buNone/>
            </a:pPr>
            <a:r>
              <a:t/>
            </a:r>
            <a:endParaRPr/>
          </a:p>
          <a:p>
            <a:pPr lvl="0">
              <a:spcBef>
                <a:spcPts val="0"/>
              </a:spcBef>
              <a:buNone/>
            </a:pPr>
            <a:r>
              <a:rPr lang="en"/>
              <a:t>The right image is borrowed from “Scrum and XP from the Trenches”.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0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03.png"/><Relationship Id="rId4" Type="http://schemas.openxmlformats.org/officeDocument/2006/relationships/image" Target="../media/image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0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0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0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0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0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jpg"/><Relationship Id="rId4" Type="http://schemas.openxmlformats.org/officeDocument/2006/relationships/image" Target="../media/image1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jpg"/><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0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0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8.png"/><Relationship Id="rId4" Type="http://schemas.openxmlformats.org/officeDocument/2006/relationships/image" Target="../media/image05.png"/><Relationship Id="rId5"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0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265500" y="616803"/>
            <a:ext cx="4045200" cy="2216700"/>
          </a:xfrm>
          <a:prstGeom prst="rect">
            <a:avLst/>
          </a:prstGeom>
        </p:spPr>
        <p:txBody>
          <a:bodyPr anchorCtr="0" anchor="b" bIns="91425" lIns="91425" rIns="91425" tIns="91425">
            <a:noAutofit/>
          </a:bodyPr>
          <a:lstStyle/>
          <a:p>
            <a:pPr lvl="0" rtl="0">
              <a:spcBef>
                <a:spcPts val="0"/>
              </a:spcBef>
              <a:buNone/>
            </a:pPr>
            <a:r>
              <a:rPr lang="en"/>
              <a:t>Agile Software Development</a:t>
            </a:r>
          </a:p>
        </p:txBody>
      </p:sp>
      <p:sp>
        <p:nvSpPr>
          <p:cNvPr id="68" name="Shape 68"/>
          <p:cNvSpPr txBox="1"/>
          <p:nvPr>
            <p:ph idx="1" type="subTitle"/>
          </p:nvPr>
        </p:nvSpPr>
        <p:spPr>
          <a:xfrm>
            <a:off x="265500" y="3167647"/>
            <a:ext cx="4045200" cy="846899"/>
          </a:xfrm>
          <a:prstGeom prst="rect">
            <a:avLst/>
          </a:prstGeom>
        </p:spPr>
        <p:txBody>
          <a:bodyPr anchorCtr="0" anchor="t" bIns="91425" lIns="91425" rIns="91425" tIns="91425">
            <a:noAutofit/>
          </a:bodyPr>
          <a:lstStyle/>
          <a:p>
            <a:pPr lvl="0">
              <a:spcBef>
                <a:spcPts val="0"/>
              </a:spcBef>
              <a:buNone/>
            </a:pPr>
            <a:r>
              <a:rPr lang="en"/>
              <a:t>Ryan Henning</a:t>
            </a:r>
          </a:p>
        </p:txBody>
      </p:sp>
      <p:sp>
        <p:nvSpPr>
          <p:cNvPr id="69" name="Shape 69"/>
          <p:cNvSpPr txBox="1"/>
          <p:nvPr>
            <p:ph idx="2" type="body"/>
          </p:nvPr>
        </p:nvSpPr>
        <p:spPr>
          <a:xfrm>
            <a:off x="4655100" y="156825"/>
            <a:ext cx="4412700" cy="4882200"/>
          </a:xfrm>
          <a:prstGeom prst="rect">
            <a:avLst/>
          </a:prstGeom>
        </p:spPr>
        <p:txBody>
          <a:bodyPr anchorCtr="0" anchor="ctr" bIns="91425" lIns="91425" rIns="91425" tIns="91425">
            <a:noAutofit/>
          </a:bodyPr>
          <a:lstStyle/>
          <a:p>
            <a:pPr indent="-228600" lvl="0" marL="457200" rtl="0">
              <a:spcBef>
                <a:spcPts val="0"/>
              </a:spcBef>
            </a:pPr>
            <a:r>
              <a:rPr lang="en"/>
              <a:t>The Waterfall Methodology </a:t>
            </a:r>
            <a:br>
              <a:rPr lang="en"/>
            </a:br>
            <a:r>
              <a:rPr lang="en"/>
              <a:t>(i.e. </a:t>
            </a:r>
            <a:r>
              <a:rPr i="1" lang="en"/>
              <a:t>not</a:t>
            </a:r>
            <a:r>
              <a:rPr lang="en"/>
              <a:t> agile)</a:t>
            </a:r>
          </a:p>
          <a:p>
            <a:pPr indent="-228600" lvl="0" marL="457200" rtl="0">
              <a:spcBef>
                <a:spcPts val="0"/>
              </a:spcBef>
            </a:pPr>
            <a:r>
              <a:rPr lang="en"/>
              <a:t>Agile Methodology</a:t>
            </a:r>
          </a:p>
          <a:p>
            <a:pPr indent="-228600" lvl="0" marL="457200" rtl="0">
              <a:spcBef>
                <a:spcPts val="0"/>
              </a:spcBef>
            </a:pPr>
            <a:r>
              <a:rPr lang="en"/>
              <a:t>One popular agile framework: Scrum</a:t>
            </a:r>
          </a:p>
          <a:p>
            <a:pPr indent="-342900" lvl="1" marL="914400" rtl="0">
              <a:spcBef>
                <a:spcPts val="0"/>
              </a:spcBef>
              <a:buSzPct val="100000"/>
            </a:pPr>
            <a:r>
              <a:rPr lang="en" sz="1800"/>
              <a:t>The actors</a:t>
            </a:r>
          </a:p>
          <a:p>
            <a:pPr indent="-342900" lvl="1" marL="914400" rtl="0">
              <a:spcBef>
                <a:spcPts val="0"/>
              </a:spcBef>
              <a:buSzPct val="100000"/>
            </a:pPr>
            <a:r>
              <a:rPr lang="en" sz="1800"/>
              <a:t>Sprint overview:</a:t>
            </a:r>
          </a:p>
          <a:p>
            <a:pPr indent="-342900" lvl="2" marL="1371600" rtl="0">
              <a:spcBef>
                <a:spcPts val="0"/>
              </a:spcBef>
              <a:buSzPct val="100000"/>
            </a:pPr>
            <a:r>
              <a:rPr lang="en" sz="1800"/>
              <a:t>The sprint planning meeting</a:t>
            </a:r>
          </a:p>
          <a:p>
            <a:pPr indent="-342900" lvl="2" marL="1371600" rtl="0">
              <a:spcBef>
                <a:spcPts val="0"/>
              </a:spcBef>
              <a:buSzPct val="100000"/>
            </a:pPr>
            <a:r>
              <a:rPr lang="en" sz="1800"/>
              <a:t>The scrum board</a:t>
            </a:r>
          </a:p>
          <a:p>
            <a:pPr indent="-342900" lvl="2" marL="1371600" rtl="0">
              <a:spcBef>
                <a:spcPts val="0"/>
              </a:spcBef>
              <a:buSzPct val="100000"/>
            </a:pPr>
            <a:r>
              <a:rPr lang="en" sz="1800"/>
              <a:t>The daily scrum meeting</a:t>
            </a:r>
          </a:p>
          <a:p>
            <a:pPr indent="-342900" lvl="2" marL="1371600" rtl="0">
              <a:spcBef>
                <a:spcPts val="0"/>
              </a:spcBef>
              <a:buSzPct val="100000"/>
            </a:pPr>
            <a:r>
              <a:rPr lang="en" sz="1800"/>
              <a:t>The demo</a:t>
            </a:r>
          </a:p>
          <a:p>
            <a:pPr indent="-342900" lvl="2" marL="1371600" rtl="0">
              <a:spcBef>
                <a:spcPts val="0"/>
              </a:spcBef>
              <a:buSzPct val="100000"/>
            </a:pPr>
            <a:r>
              <a:rPr lang="en" sz="1800"/>
              <a:t>The sprint retrospective</a:t>
            </a:r>
          </a:p>
          <a:p>
            <a:pPr indent="-342900" lvl="2" marL="1371600">
              <a:spcBef>
                <a:spcPts val="0"/>
              </a:spcBef>
              <a:buSzPct val="100000"/>
            </a:pPr>
            <a:r>
              <a:rPr lang="en" sz="1800"/>
              <a:t>&lt;repeat&gt;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One Popular Agile Framework: Scrum</a:t>
            </a:r>
          </a:p>
        </p:txBody>
      </p:sp>
      <p:pic>
        <p:nvPicPr>
          <p:cNvPr id="134" name="Shape 134"/>
          <p:cNvPicPr preferRelativeResize="0"/>
          <p:nvPr/>
        </p:nvPicPr>
        <p:blipFill>
          <a:blip r:embed="rId3">
            <a:alphaModFix/>
          </a:blip>
          <a:stretch>
            <a:fillRect/>
          </a:stretch>
        </p:blipFill>
        <p:spPr>
          <a:xfrm>
            <a:off x="707650" y="726950"/>
            <a:ext cx="7607800" cy="4271449"/>
          </a:xfrm>
          <a:prstGeom prst="rect">
            <a:avLst/>
          </a:prstGeom>
          <a:noFill/>
          <a:ln>
            <a:noFill/>
          </a:ln>
        </p:spPr>
      </p:pic>
      <p:sp>
        <p:nvSpPr>
          <p:cNvPr id="135" name="Shape 135"/>
          <p:cNvSpPr/>
          <p:nvPr/>
        </p:nvSpPr>
        <p:spPr>
          <a:xfrm>
            <a:off x="2300299" y="3086100"/>
            <a:ext cx="2371799" cy="16596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Sprint Planning Meeting → Sprint Backlog</a:t>
            </a:r>
          </a:p>
        </p:txBody>
      </p:sp>
      <p:pic>
        <p:nvPicPr>
          <p:cNvPr id="141" name="Shape 141"/>
          <p:cNvPicPr preferRelativeResize="0"/>
          <p:nvPr/>
        </p:nvPicPr>
        <p:blipFill>
          <a:blip r:embed="rId3">
            <a:alphaModFix/>
          </a:blip>
          <a:stretch>
            <a:fillRect/>
          </a:stretch>
        </p:blipFill>
        <p:spPr>
          <a:xfrm>
            <a:off x="69675" y="732099"/>
            <a:ext cx="6373999" cy="2792975"/>
          </a:xfrm>
          <a:prstGeom prst="rect">
            <a:avLst/>
          </a:prstGeom>
          <a:noFill/>
          <a:ln>
            <a:noFill/>
          </a:ln>
        </p:spPr>
      </p:pic>
      <p:pic>
        <p:nvPicPr>
          <p:cNvPr id="142" name="Shape 142"/>
          <p:cNvPicPr preferRelativeResize="0"/>
          <p:nvPr/>
        </p:nvPicPr>
        <p:blipFill>
          <a:blip r:embed="rId4">
            <a:alphaModFix/>
          </a:blip>
          <a:stretch>
            <a:fillRect/>
          </a:stretch>
        </p:blipFill>
        <p:spPr>
          <a:xfrm>
            <a:off x="5780254" y="2468474"/>
            <a:ext cx="3249375" cy="2665500"/>
          </a:xfrm>
          <a:prstGeom prst="rect">
            <a:avLst/>
          </a:prstGeom>
          <a:noFill/>
          <a:ln>
            <a:noFill/>
          </a:ln>
        </p:spPr>
      </p:pic>
      <p:sp>
        <p:nvSpPr>
          <p:cNvPr id="143" name="Shape 143"/>
          <p:cNvSpPr/>
          <p:nvPr/>
        </p:nvSpPr>
        <p:spPr>
          <a:xfrm>
            <a:off x="2371725" y="732100"/>
            <a:ext cx="2286000" cy="2665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How to estimate ‘story points’ for each story</a:t>
            </a:r>
          </a:p>
        </p:txBody>
      </p:sp>
      <p:pic>
        <p:nvPicPr>
          <p:cNvPr id="149" name="Shape 149"/>
          <p:cNvPicPr preferRelativeResize="0"/>
          <p:nvPr/>
        </p:nvPicPr>
        <p:blipFill>
          <a:blip r:embed="rId3">
            <a:alphaModFix/>
          </a:blip>
          <a:stretch>
            <a:fillRect/>
          </a:stretch>
        </p:blipFill>
        <p:spPr>
          <a:xfrm>
            <a:off x="100700" y="885799"/>
            <a:ext cx="5061800" cy="4257699"/>
          </a:xfrm>
          <a:prstGeom prst="rect">
            <a:avLst/>
          </a:prstGeom>
          <a:noFill/>
          <a:ln>
            <a:noFill/>
          </a:ln>
        </p:spPr>
      </p:pic>
      <p:pic>
        <p:nvPicPr>
          <p:cNvPr id="150" name="Shape 150"/>
          <p:cNvPicPr preferRelativeResize="0"/>
          <p:nvPr/>
        </p:nvPicPr>
        <p:blipFill>
          <a:blip r:embed="rId4">
            <a:alphaModFix/>
          </a:blip>
          <a:stretch>
            <a:fillRect/>
          </a:stretch>
        </p:blipFill>
        <p:spPr>
          <a:xfrm>
            <a:off x="5317350" y="1671650"/>
            <a:ext cx="3716201" cy="30646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Keeping track of your team’s velocity, sprint-after-sprint</a:t>
            </a:r>
          </a:p>
        </p:txBody>
      </p:sp>
      <p:pic>
        <p:nvPicPr>
          <p:cNvPr id="156" name="Shape 156"/>
          <p:cNvPicPr preferRelativeResize="0"/>
          <p:nvPr/>
        </p:nvPicPr>
        <p:blipFill>
          <a:blip r:embed="rId3">
            <a:alphaModFix/>
          </a:blip>
          <a:stretch>
            <a:fillRect/>
          </a:stretch>
        </p:blipFill>
        <p:spPr>
          <a:xfrm>
            <a:off x="439612" y="1588149"/>
            <a:ext cx="8143874" cy="302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One Popular Agile Framework: Scrum</a:t>
            </a:r>
          </a:p>
        </p:txBody>
      </p:sp>
      <p:pic>
        <p:nvPicPr>
          <p:cNvPr id="162" name="Shape 162"/>
          <p:cNvPicPr preferRelativeResize="0"/>
          <p:nvPr/>
        </p:nvPicPr>
        <p:blipFill>
          <a:blip r:embed="rId3">
            <a:alphaModFix/>
          </a:blip>
          <a:stretch>
            <a:fillRect/>
          </a:stretch>
        </p:blipFill>
        <p:spPr>
          <a:xfrm>
            <a:off x="707650" y="726950"/>
            <a:ext cx="7607800" cy="4271449"/>
          </a:xfrm>
          <a:prstGeom prst="rect">
            <a:avLst/>
          </a:prstGeom>
          <a:noFill/>
          <a:ln>
            <a:noFill/>
          </a:ln>
        </p:spPr>
      </p:pic>
      <p:sp>
        <p:nvSpPr>
          <p:cNvPr id="163" name="Shape 163"/>
          <p:cNvSpPr/>
          <p:nvPr/>
        </p:nvSpPr>
        <p:spPr>
          <a:xfrm>
            <a:off x="5429274" y="726950"/>
            <a:ext cx="1028700" cy="8733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The Sprint Backlog + The Burndown Chart (aka, the Scrum Board)</a:t>
            </a:r>
          </a:p>
        </p:txBody>
      </p:sp>
      <p:pic>
        <p:nvPicPr>
          <p:cNvPr id="169" name="Shape 169"/>
          <p:cNvPicPr preferRelativeResize="0"/>
          <p:nvPr/>
        </p:nvPicPr>
        <p:blipFill>
          <a:blip r:embed="rId3">
            <a:alphaModFix/>
          </a:blip>
          <a:stretch>
            <a:fillRect/>
          </a:stretch>
        </p:blipFill>
        <p:spPr>
          <a:xfrm>
            <a:off x="1343012" y="717100"/>
            <a:ext cx="6457975" cy="4279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The Sprint Backlog + The Burndown Chart (aka, the Scrum Board)</a:t>
            </a:r>
          </a:p>
        </p:txBody>
      </p:sp>
      <p:pic>
        <p:nvPicPr>
          <p:cNvPr id="175" name="Shape 175"/>
          <p:cNvPicPr preferRelativeResize="0"/>
          <p:nvPr/>
        </p:nvPicPr>
        <p:blipFill>
          <a:blip r:embed="rId3">
            <a:alphaModFix/>
          </a:blip>
          <a:stretch>
            <a:fillRect/>
          </a:stretch>
        </p:blipFill>
        <p:spPr>
          <a:xfrm>
            <a:off x="1265037" y="757250"/>
            <a:ext cx="6493024" cy="4319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One Popular Agile Framework: Scrum</a:t>
            </a:r>
          </a:p>
        </p:txBody>
      </p:sp>
      <p:pic>
        <p:nvPicPr>
          <p:cNvPr id="181" name="Shape 181"/>
          <p:cNvPicPr preferRelativeResize="0"/>
          <p:nvPr/>
        </p:nvPicPr>
        <p:blipFill>
          <a:blip r:embed="rId3">
            <a:alphaModFix/>
          </a:blip>
          <a:stretch>
            <a:fillRect/>
          </a:stretch>
        </p:blipFill>
        <p:spPr>
          <a:xfrm>
            <a:off x="707650" y="726950"/>
            <a:ext cx="7607800" cy="4271449"/>
          </a:xfrm>
          <a:prstGeom prst="rect">
            <a:avLst/>
          </a:prstGeom>
          <a:noFill/>
          <a:ln>
            <a:noFill/>
          </a:ln>
        </p:spPr>
      </p:pic>
      <p:sp>
        <p:nvSpPr>
          <p:cNvPr id="182" name="Shape 182"/>
          <p:cNvSpPr/>
          <p:nvPr/>
        </p:nvSpPr>
        <p:spPr>
          <a:xfrm>
            <a:off x="6496075" y="803150"/>
            <a:ext cx="1319100" cy="1340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nvSpPr>
        <p:spPr>
          <a:xfrm>
            <a:off x="5772150" y="891600"/>
            <a:ext cx="3271800" cy="4008900"/>
          </a:xfrm>
          <a:prstGeom prst="rect">
            <a:avLst/>
          </a:prstGeom>
          <a:noFill/>
          <a:ln>
            <a:noFill/>
          </a:ln>
        </p:spPr>
        <p:txBody>
          <a:bodyPr anchorCtr="0" anchor="t" bIns="91425" lIns="91425" rIns="91425" tIns="91425">
            <a:noAutofit/>
          </a:bodyPr>
          <a:lstStyle/>
          <a:p>
            <a:pPr lvl="0">
              <a:spcBef>
                <a:spcPts val="0"/>
              </a:spcBef>
              <a:buNone/>
            </a:pPr>
            <a:r>
              <a:rPr b="1" lang="en" sz="3000"/>
              <a:t>Answer:</a:t>
            </a:r>
          </a:p>
          <a:p>
            <a:pPr lvl="0">
              <a:spcBef>
                <a:spcPts val="0"/>
              </a:spcBef>
              <a:buNone/>
            </a:pPr>
            <a:r>
              <a:t/>
            </a:r>
            <a:endParaRPr/>
          </a:p>
          <a:p>
            <a:pPr lvl="0">
              <a:spcBef>
                <a:spcPts val="0"/>
              </a:spcBef>
              <a:buNone/>
            </a:pPr>
            <a:r>
              <a:rPr lang="en" sz="1800"/>
              <a:t>“</a:t>
            </a:r>
            <a:r>
              <a:rPr lang="en" sz="1800"/>
              <a:t>What did I do yesterday that helped our team meet the sprint goal?”</a:t>
            </a:r>
          </a:p>
          <a:p>
            <a:pPr lvl="0">
              <a:spcBef>
                <a:spcPts val="0"/>
              </a:spcBef>
              <a:buNone/>
            </a:pPr>
            <a:r>
              <a:t/>
            </a:r>
            <a:endParaRPr sz="1800"/>
          </a:p>
          <a:p>
            <a:pPr lvl="0">
              <a:spcBef>
                <a:spcPts val="0"/>
              </a:spcBef>
              <a:buNone/>
            </a:pPr>
            <a:r>
              <a:rPr lang="en" sz="1800"/>
              <a:t>“What will I do today to help our team meet the sprint goal?”</a:t>
            </a:r>
          </a:p>
          <a:p>
            <a:pPr lvl="0">
              <a:spcBef>
                <a:spcPts val="0"/>
              </a:spcBef>
              <a:buNone/>
            </a:pPr>
            <a:r>
              <a:t/>
            </a:r>
            <a:endParaRPr sz="1800"/>
          </a:p>
          <a:p>
            <a:pPr lvl="0">
              <a:spcBef>
                <a:spcPts val="0"/>
              </a:spcBef>
              <a:buNone/>
            </a:pPr>
            <a:r>
              <a:rPr lang="en" sz="1800"/>
              <a:t>“Do I see any impediments that prevent me or our team from meeting the sprint goal?”</a:t>
            </a:r>
          </a:p>
        </p:txBody>
      </p:sp>
      <p:sp>
        <p:nvSpPr>
          <p:cNvPr id="188" name="Shape 188"/>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The daily scrum: A brief stand-up meeting where you state your progress to the team.</a:t>
            </a:r>
          </a:p>
        </p:txBody>
      </p:sp>
      <p:pic>
        <p:nvPicPr>
          <p:cNvPr id="189" name="Shape 189"/>
          <p:cNvPicPr preferRelativeResize="0"/>
          <p:nvPr/>
        </p:nvPicPr>
        <p:blipFill>
          <a:blip r:embed="rId3">
            <a:alphaModFix/>
          </a:blip>
          <a:stretch>
            <a:fillRect/>
          </a:stretch>
        </p:blipFill>
        <p:spPr>
          <a:xfrm>
            <a:off x="166700" y="1120137"/>
            <a:ext cx="5459325" cy="3360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1000"/>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1000"/>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1000"/>
                                        <p:tgtEl>
                                          <p:spTgt spid="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animEffect filter="fade" transition="in">
                                      <p:cBhvr>
                                        <p:cTn dur="1000"/>
                                        <p:tgtEl>
                                          <p:spTgt spid="1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animEffect filter="fade" transition="in">
                                      <p:cBhvr>
                                        <p:cTn dur="1000"/>
                                        <p:tgtEl>
                                          <p:spTgt spid="1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5" st="5"/>
                                            </p:txEl>
                                          </p:spTgt>
                                        </p:tgtEl>
                                        <p:attrNameLst>
                                          <p:attrName>style.visibility</p:attrName>
                                        </p:attrNameLst>
                                      </p:cBhvr>
                                      <p:to>
                                        <p:strVal val="visible"/>
                                      </p:to>
                                    </p:set>
                                    <p:animEffect filter="fade" transition="in">
                                      <p:cBhvr>
                                        <p:cTn dur="1000"/>
                                        <p:tgtEl>
                                          <p:spTgt spid="1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6" st="6"/>
                                            </p:txEl>
                                          </p:spTgt>
                                        </p:tgtEl>
                                        <p:attrNameLst>
                                          <p:attrName>style.visibility</p:attrName>
                                        </p:attrNameLst>
                                      </p:cBhvr>
                                      <p:to>
                                        <p:strVal val="visible"/>
                                      </p:to>
                                    </p:set>
                                    <p:animEffect filter="fade" transition="in">
                                      <p:cBhvr>
                                        <p:cTn dur="1000"/>
                                        <p:tgtEl>
                                          <p:spTgt spid="18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Update the team on your progress!</a:t>
            </a:r>
            <a:br>
              <a:rPr lang="en"/>
            </a:br>
            <a:r>
              <a:rPr lang="en" sz="2400"/>
              <a:t>(or lack thereof)</a:t>
            </a:r>
          </a:p>
        </p:txBody>
      </p:sp>
      <p:pic>
        <p:nvPicPr>
          <p:cNvPr id="195" name="Shape 195"/>
          <p:cNvPicPr preferRelativeResize="0"/>
          <p:nvPr/>
        </p:nvPicPr>
        <p:blipFill>
          <a:blip r:embed="rId3">
            <a:alphaModFix/>
          </a:blip>
          <a:stretch>
            <a:fillRect/>
          </a:stretch>
        </p:blipFill>
        <p:spPr>
          <a:xfrm>
            <a:off x="809625" y="2347900"/>
            <a:ext cx="7524750" cy="2247900"/>
          </a:xfrm>
          <a:prstGeom prst="rect">
            <a:avLst/>
          </a:prstGeom>
          <a:noFill/>
          <a:ln>
            <a:noFill/>
          </a:ln>
        </p:spPr>
      </p:pic>
      <p:cxnSp>
        <p:nvCxnSpPr>
          <p:cNvPr id="196" name="Shape 196"/>
          <p:cNvCxnSpPr/>
          <p:nvPr/>
        </p:nvCxnSpPr>
        <p:spPr>
          <a:xfrm>
            <a:off x="2957525" y="3386150"/>
            <a:ext cx="557100" cy="14400"/>
          </a:xfrm>
          <a:prstGeom prst="straightConnector1">
            <a:avLst/>
          </a:prstGeom>
          <a:noFill/>
          <a:ln cap="flat" cmpd="sng" w="38100">
            <a:solidFill>
              <a:schemeClr val="dk2"/>
            </a:solidFill>
            <a:prstDash val="solid"/>
            <a:round/>
            <a:headEnd len="lg" w="lg" type="none"/>
            <a:tailEnd len="lg" w="lg" type="triangle"/>
          </a:ln>
        </p:spPr>
      </p:cxnSp>
      <p:cxnSp>
        <p:nvCxnSpPr>
          <p:cNvPr id="197" name="Shape 197"/>
          <p:cNvCxnSpPr/>
          <p:nvPr/>
        </p:nvCxnSpPr>
        <p:spPr>
          <a:xfrm>
            <a:off x="5581650" y="3386150"/>
            <a:ext cx="557100" cy="144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What’s a good development methodology for manufacturing/construction projects?</a:t>
            </a:r>
          </a:p>
        </p:txBody>
      </p:sp>
      <p:sp>
        <p:nvSpPr>
          <p:cNvPr id="75" name="Shape 75"/>
          <p:cNvSpPr txBox="1"/>
          <p:nvPr>
            <p:ph idx="4294967295" type="body"/>
          </p:nvPr>
        </p:nvSpPr>
        <p:spPr>
          <a:xfrm>
            <a:off x="1418250" y="765637"/>
            <a:ext cx="6307500" cy="540000"/>
          </a:xfrm>
          <a:prstGeom prst="rect">
            <a:avLst/>
          </a:prstGeom>
        </p:spPr>
        <p:txBody>
          <a:bodyPr anchorCtr="0" anchor="t" bIns="91425" lIns="91425" rIns="91425" tIns="91425">
            <a:noAutofit/>
          </a:bodyPr>
          <a:lstStyle/>
          <a:p>
            <a:pPr lvl="0" rtl="0" algn="ctr">
              <a:spcBef>
                <a:spcPts val="0"/>
              </a:spcBef>
              <a:buNone/>
            </a:pPr>
            <a:r>
              <a:rPr b="1" lang="en"/>
              <a:t>The Waterfall Methodology:</a:t>
            </a:r>
          </a:p>
        </p:txBody>
      </p:sp>
      <p:pic>
        <p:nvPicPr>
          <p:cNvPr id="76" name="Shape 76"/>
          <p:cNvPicPr preferRelativeResize="0"/>
          <p:nvPr/>
        </p:nvPicPr>
        <p:blipFill>
          <a:blip r:embed="rId3">
            <a:alphaModFix/>
          </a:blip>
          <a:stretch>
            <a:fillRect/>
          </a:stretch>
        </p:blipFill>
        <p:spPr>
          <a:xfrm>
            <a:off x="1418237" y="1299849"/>
            <a:ext cx="6307524" cy="3576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One Popular Agile Framework: Scrum</a:t>
            </a:r>
          </a:p>
        </p:txBody>
      </p:sp>
      <p:pic>
        <p:nvPicPr>
          <p:cNvPr id="203" name="Shape 203"/>
          <p:cNvPicPr preferRelativeResize="0"/>
          <p:nvPr/>
        </p:nvPicPr>
        <p:blipFill>
          <a:blip r:embed="rId3">
            <a:alphaModFix/>
          </a:blip>
          <a:stretch>
            <a:fillRect/>
          </a:stretch>
        </p:blipFill>
        <p:spPr>
          <a:xfrm>
            <a:off x="707650" y="726950"/>
            <a:ext cx="7607800" cy="4271449"/>
          </a:xfrm>
          <a:prstGeom prst="rect">
            <a:avLst/>
          </a:prstGeom>
          <a:noFill/>
          <a:ln>
            <a:noFill/>
          </a:ln>
        </p:spPr>
      </p:pic>
      <p:sp>
        <p:nvSpPr>
          <p:cNvPr id="204" name="Shape 204"/>
          <p:cNvSpPr/>
          <p:nvPr/>
        </p:nvSpPr>
        <p:spPr>
          <a:xfrm>
            <a:off x="6996350" y="2085975"/>
            <a:ext cx="1104600" cy="985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Sprint review: I.e. The demo!</a:t>
            </a:r>
          </a:p>
        </p:txBody>
      </p:sp>
      <p:sp>
        <p:nvSpPr>
          <p:cNvPr id="210" name="Shape 210"/>
          <p:cNvSpPr txBox="1"/>
          <p:nvPr/>
        </p:nvSpPr>
        <p:spPr>
          <a:xfrm>
            <a:off x="514350" y="942975"/>
            <a:ext cx="8258100" cy="3986100"/>
          </a:xfrm>
          <a:prstGeom prst="rect">
            <a:avLst/>
          </a:prstGeom>
          <a:noFill/>
          <a:ln>
            <a:noFill/>
          </a:ln>
        </p:spPr>
        <p:txBody>
          <a:bodyPr anchorCtr="0" anchor="t" bIns="91425" lIns="91425" rIns="91425" tIns="91425">
            <a:noAutofit/>
          </a:bodyPr>
          <a:lstStyle/>
          <a:p>
            <a:pPr lvl="0" rtl="0">
              <a:spcBef>
                <a:spcPts val="0"/>
              </a:spcBef>
              <a:buNone/>
            </a:pPr>
            <a:r>
              <a:rPr b="1" lang="en" sz="3000"/>
              <a:t>Why?</a:t>
            </a:r>
          </a:p>
          <a:p>
            <a:pPr lvl="0">
              <a:spcBef>
                <a:spcPts val="0"/>
              </a:spcBef>
              <a:buNone/>
            </a:pPr>
            <a:r>
              <a:t/>
            </a:r>
            <a:endParaRPr/>
          </a:p>
          <a:p>
            <a:pPr lvl="0" rtl="0">
              <a:spcBef>
                <a:spcPts val="0"/>
              </a:spcBef>
              <a:buNone/>
            </a:pPr>
            <a:r>
              <a:t/>
            </a:r>
            <a:endParaRPr/>
          </a:p>
          <a:p>
            <a:pPr lvl="0">
              <a:spcBef>
                <a:spcPts val="0"/>
              </a:spcBef>
              <a:buNone/>
            </a:pPr>
            <a:r>
              <a:rPr lang="en" sz="1800"/>
              <a:t>Other people learn what your team is doing.</a:t>
            </a:r>
          </a:p>
          <a:p>
            <a:pPr lvl="0">
              <a:spcBef>
                <a:spcPts val="0"/>
              </a:spcBef>
              <a:buNone/>
            </a:pPr>
            <a:r>
              <a:t/>
            </a:r>
            <a:endParaRPr sz="1800"/>
          </a:p>
          <a:p>
            <a:pPr lvl="0">
              <a:spcBef>
                <a:spcPts val="0"/>
              </a:spcBef>
              <a:buNone/>
            </a:pPr>
            <a:r>
              <a:rPr lang="en" sz="1800"/>
              <a:t>The demo attracts vital feedback from stakeholders.</a:t>
            </a:r>
          </a:p>
          <a:p>
            <a:pPr lvl="0">
              <a:spcBef>
                <a:spcPts val="0"/>
              </a:spcBef>
              <a:buNone/>
            </a:pPr>
            <a:r>
              <a:t/>
            </a:r>
            <a:endParaRPr sz="1800"/>
          </a:p>
          <a:p>
            <a:pPr lvl="0">
              <a:spcBef>
                <a:spcPts val="0"/>
              </a:spcBef>
              <a:buNone/>
            </a:pPr>
            <a:r>
              <a:rPr lang="en" sz="1800"/>
              <a:t>Demos are (or should be) social events where teams interact.</a:t>
            </a:r>
          </a:p>
          <a:p>
            <a:pPr lvl="0">
              <a:spcBef>
                <a:spcPts val="0"/>
              </a:spcBef>
              <a:buNone/>
            </a:pPr>
            <a:r>
              <a:t/>
            </a:r>
            <a:endParaRPr sz="1800"/>
          </a:p>
          <a:p>
            <a:pPr lvl="0" rtl="0">
              <a:spcBef>
                <a:spcPts val="0"/>
              </a:spcBef>
              <a:buNone/>
            </a:pPr>
            <a:r>
              <a:rPr b="1" lang="en" sz="1800">
                <a:solidFill>
                  <a:srgbClr val="0000FF"/>
                </a:solidFill>
              </a:rPr>
              <a:t>Doing a demo forces the team to actually finish stuff and release it (even if it is only to a test environment). “Without demos, we kept getting huge piles of 99%-finished stuff.”</a:t>
            </a:r>
          </a:p>
        </p:txBody>
      </p:sp>
      <p:pic>
        <p:nvPicPr>
          <p:cNvPr id="211" name="Shape 211"/>
          <p:cNvPicPr preferRelativeResize="0"/>
          <p:nvPr/>
        </p:nvPicPr>
        <p:blipFill>
          <a:blip r:embed="rId3">
            <a:alphaModFix/>
          </a:blip>
          <a:stretch>
            <a:fillRect/>
          </a:stretch>
        </p:blipFill>
        <p:spPr>
          <a:xfrm>
            <a:off x="5879375" y="942975"/>
            <a:ext cx="2650274" cy="1325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10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1000"/>
                                        <p:tgtEl>
                                          <p:spTgt spid="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animEffect filter="fade" transition="in">
                                      <p:cBhvr>
                                        <p:cTn dur="1000"/>
                                        <p:tgtEl>
                                          <p:spTgt spid="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animEffect filter="fade" transition="in">
                                      <p:cBhvr>
                                        <p:cTn dur="1000"/>
                                        <p:tgtEl>
                                          <p:spTgt spid="2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5" st="5"/>
                                            </p:txEl>
                                          </p:spTgt>
                                        </p:tgtEl>
                                        <p:attrNameLst>
                                          <p:attrName>style.visibility</p:attrName>
                                        </p:attrNameLst>
                                      </p:cBhvr>
                                      <p:to>
                                        <p:strVal val="visible"/>
                                      </p:to>
                                    </p:set>
                                    <p:animEffect filter="fade" transition="in">
                                      <p:cBhvr>
                                        <p:cTn dur="1000"/>
                                        <p:tgtEl>
                                          <p:spTgt spid="2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6" st="6"/>
                                            </p:txEl>
                                          </p:spTgt>
                                        </p:tgtEl>
                                        <p:attrNameLst>
                                          <p:attrName>style.visibility</p:attrName>
                                        </p:attrNameLst>
                                      </p:cBhvr>
                                      <p:to>
                                        <p:strVal val="visible"/>
                                      </p:to>
                                    </p:set>
                                    <p:animEffect filter="fade" transition="in">
                                      <p:cBhvr>
                                        <p:cTn dur="1000"/>
                                        <p:tgtEl>
                                          <p:spTgt spid="2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7" st="7"/>
                                            </p:txEl>
                                          </p:spTgt>
                                        </p:tgtEl>
                                        <p:attrNameLst>
                                          <p:attrName>style.visibility</p:attrName>
                                        </p:attrNameLst>
                                      </p:cBhvr>
                                      <p:to>
                                        <p:strVal val="visible"/>
                                      </p:to>
                                    </p:set>
                                    <p:animEffect filter="fade" transition="in">
                                      <p:cBhvr>
                                        <p:cTn dur="1000"/>
                                        <p:tgtEl>
                                          <p:spTgt spid="2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8" st="8"/>
                                            </p:txEl>
                                          </p:spTgt>
                                        </p:tgtEl>
                                        <p:attrNameLst>
                                          <p:attrName>style.visibility</p:attrName>
                                        </p:attrNameLst>
                                      </p:cBhvr>
                                      <p:to>
                                        <p:strVal val="visible"/>
                                      </p:to>
                                    </p:set>
                                    <p:animEffect filter="fade" transition="in">
                                      <p:cBhvr>
                                        <p:cTn dur="1000"/>
                                        <p:tgtEl>
                                          <p:spTgt spid="21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9" st="9"/>
                                            </p:txEl>
                                          </p:spTgt>
                                        </p:tgtEl>
                                        <p:attrNameLst>
                                          <p:attrName>style.visibility</p:attrName>
                                        </p:attrNameLst>
                                      </p:cBhvr>
                                      <p:to>
                                        <p:strVal val="visible"/>
                                      </p:to>
                                    </p:set>
                                    <p:animEffect filter="fade" transition="in">
                                      <p:cBhvr>
                                        <p:cTn dur="1000"/>
                                        <p:tgtEl>
                                          <p:spTgt spid="21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One Popular Agile Framework: Scrum</a:t>
            </a:r>
          </a:p>
        </p:txBody>
      </p:sp>
      <p:pic>
        <p:nvPicPr>
          <p:cNvPr id="217" name="Shape 217"/>
          <p:cNvPicPr preferRelativeResize="0"/>
          <p:nvPr/>
        </p:nvPicPr>
        <p:blipFill>
          <a:blip r:embed="rId3">
            <a:alphaModFix/>
          </a:blip>
          <a:stretch>
            <a:fillRect/>
          </a:stretch>
        </p:blipFill>
        <p:spPr>
          <a:xfrm>
            <a:off x="707650" y="726950"/>
            <a:ext cx="7607800" cy="4271449"/>
          </a:xfrm>
          <a:prstGeom prst="rect">
            <a:avLst/>
          </a:prstGeom>
          <a:noFill/>
          <a:ln>
            <a:noFill/>
          </a:ln>
        </p:spPr>
      </p:pic>
      <p:sp>
        <p:nvSpPr>
          <p:cNvPr id="218" name="Shape 218"/>
          <p:cNvSpPr/>
          <p:nvPr/>
        </p:nvSpPr>
        <p:spPr>
          <a:xfrm>
            <a:off x="7010625" y="3886200"/>
            <a:ext cx="1104600" cy="111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The Sprint Retrospective</a:t>
            </a:r>
          </a:p>
        </p:txBody>
      </p:sp>
      <p:pic>
        <p:nvPicPr>
          <p:cNvPr id="224" name="Shape 224"/>
          <p:cNvPicPr preferRelativeResize="0"/>
          <p:nvPr/>
        </p:nvPicPr>
        <p:blipFill>
          <a:blip r:embed="rId3">
            <a:alphaModFix/>
          </a:blip>
          <a:stretch>
            <a:fillRect/>
          </a:stretch>
        </p:blipFill>
        <p:spPr>
          <a:xfrm>
            <a:off x="1695450" y="842975"/>
            <a:ext cx="5753100" cy="2647950"/>
          </a:xfrm>
          <a:prstGeom prst="rect">
            <a:avLst/>
          </a:prstGeom>
          <a:noFill/>
          <a:ln>
            <a:noFill/>
          </a:ln>
        </p:spPr>
      </p:pic>
      <p:sp>
        <p:nvSpPr>
          <p:cNvPr id="225" name="Shape 225"/>
          <p:cNvSpPr txBox="1"/>
          <p:nvPr/>
        </p:nvSpPr>
        <p:spPr>
          <a:xfrm>
            <a:off x="514350" y="3876675"/>
            <a:ext cx="8115300" cy="1071600"/>
          </a:xfrm>
          <a:prstGeom prst="rect">
            <a:avLst/>
          </a:prstGeom>
          <a:noFill/>
          <a:ln>
            <a:noFill/>
          </a:ln>
        </p:spPr>
        <p:txBody>
          <a:bodyPr anchorCtr="0" anchor="t" bIns="91425" lIns="91425" rIns="91425" tIns="91425">
            <a:noAutofit/>
          </a:bodyPr>
          <a:lstStyle/>
          <a:p>
            <a:pPr lvl="0" rtl="0" algn="ctr">
              <a:spcBef>
                <a:spcPts val="0"/>
              </a:spcBef>
              <a:buNone/>
            </a:pPr>
            <a:r>
              <a:rPr lang="en" sz="2400"/>
              <a:t>“Without retrospectives you will find that the team keeps making the same mistakes over and over again.”</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471900" y="242900"/>
            <a:ext cx="8222100" cy="1263600"/>
          </a:xfrm>
          <a:prstGeom prst="rect">
            <a:avLst/>
          </a:prstGeom>
        </p:spPr>
        <p:txBody>
          <a:bodyPr anchorCtr="0" anchor="b" bIns="91425" lIns="91425" rIns="91425" tIns="91425">
            <a:noAutofit/>
          </a:bodyPr>
          <a:lstStyle/>
          <a:p>
            <a:pPr lvl="0">
              <a:spcBef>
                <a:spcPts val="0"/>
              </a:spcBef>
              <a:buNone/>
            </a:pPr>
            <a:r>
              <a:rPr lang="en"/>
              <a:t>The parts of scrum we’ll simulate in your capstone project:</a:t>
            </a:r>
          </a:p>
        </p:txBody>
      </p:sp>
      <p:sp>
        <p:nvSpPr>
          <p:cNvPr id="231" name="Shape 231"/>
          <p:cNvSpPr txBox="1"/>
          <p:nvPr>
            <p:ph idx="1" type="body"/>
          </p:nvPr>
        </p:nvSpPr>
        <p:spPr>
          <a:xfrm>
            <a:off x="471900" y="1842875"/>
            <a:ext cx="5371800" cy="3129300"/>
          </a:xfrm>
          <a:prstGeom prst="rect">
            <a:avLst/>
          </a:prstGeom>
        </p:spPr>
        <p:txBody>
          <a:bodyPr anchorCtr="0" anchor="t" bIns="91425" lIns="91425" rIns="91425" tIns="91425">
            <a:noAutofit/>
          </a:bodyPr>
          <a:lstStyle/>
          <a:p>
            <a:pPr lvl="0">
              <a:spcBef>
                <a:spcPts val="0"/>
              </a:spcBef>
              <a:buNone/>
            </a:pPr>
            <a:r>
              <a:rPr b="1" lang="en" sz="1600"/>
              <a:t>The sprint planning meeting:</a:t>
            </a:r>
          </a:p>
          <a:p>
            <a:pPr indent="-330200" lvl="0" marL="457200" rtl="0">
              <a:spcBef>
                <a:spcPts val="0"/>
              </a:spcBef>
              <a:buSzPct val="100000"/>
              <a:buAutoNum type="arabicPeriod"/>
            </a:pPr>
            <a:r>
              <a:rPr lang="en" sz="1600"/>
              <a:t>You create the </a:t>
            </a:r>
            <a:r>
              <a:rPr i="1" lang="en" sz="1600"/>
              <a:t>product backlog</a:t>
            </a:r>
            <a:r>
              <a:rPr lang="en" sz="1600"/>
              <a:t> (i.e. a comprehensive list of stories for your project -- dream big here!).</a:t>
            </a:r>
          </a:p>
          <a:p>
            <a:pPr indent="-330200" lvl="0" marL="457200" rtl="0">
              <a:spcBef>
                <a:spcPts val="0"/>
              </a:spcBef>
              <a:buSzPct val="100000"/>
              <a:buAutoNum type="arabicPeriod"/>
            </a:pPr>
            <a:r>
              <a:rPr lang="en" sz="1600"/>
              <a:t>An instructor plays the role of ‘product owner’ and prioritizes your </a:t>
            </a:r>
            <a:r>
              <a:rPr i="1" lang="en" sz="1600"/>
              <a:t>product backlog</a:t>
            </a:r>
            <a:r>
              <a:rPr lang="en" sz="1600"/>
              <a:t>.</a:t>
            </a:r>
          </a:p>
          <a:p>
            <a:pPr indent="-330200" lvl="0" marL="457200" rtl="0">
              <a:spcBef>
                <a:spcPts val="0"/>
              </a:spcBef>
              <a:buSzPct val="100000"/>
              <a:buAutoNum type="arabicPeriod"/>
            </a:pPr>
            <a:r>
              <a:rPr lang="en" sz="1600"/>
              <a:t>You + one other student + an instructor play planning poker to create your </a:t>
            </a:r>
            <a:r>
              <a:rPr i="1" lang="en" sz="1600"/>
              <a:t>sprint backlog</a:t>
            </a:r>
            <a:r>
              <a:rPr lang="en" sz="1600"/>
              <a:t>. Along the way you create several tasks for each story in your </a:t>
            </a:r>
            <a:r>
              <a:rPr i="1" lang="en" sz="1600"/>
              <a:t>sprint backlog</a:t>
            </a:r>
            <a:r>
              <a:rPr lang="en" sz="1600"/>
              <a:t>.</a:t>
            </a:r>
          </a:p>
        </p:txBody>
      </p:sp>
      <p:pic>
        <p:nvPicPr>
          <p:cNvPr id="232" name="Shape 232"/>
          <p:cNvPicPr preferRelativeResize="0"/>
          <p:nvPr/>
        </p:nvPicPr>
        <p:blipFill>
          <a:blip r:embed="rId3">
            <a:alphaModFix/>
          </a:blip>
          <a:stretch>
            <a:fillRect/>
          </a:stretch>
        </p:blipFill>
        <p:spPr>
          <a:xfrm>
            <a:off x="5766029" y="2049274"/>
            <a:ext cx="3249375" cy="266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animEffect filter="fade" transition="in">
                                      <p:cBhvr>
                                        <p:cTn dur="1000"/>
                                        <p:tgtEl>
                                          <p:spTgt spid="2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animEffect filter="fade" transition="in">
                                      <p:cBhvr>
                                        <p:cTn dur="1000"/>
                                        <p:tgtEl>
                                          <p:spTgt spid="2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animEffect filter="fade" transition="in">
                                      <p:cBhvr>
                                        <p:cTn dur="1000"/>
                                        <p:tgtEl>
                                          <p:spTgt spid="2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animEffect filter="fade" transition="in">
                                      <p:cBhvr>
                                        <p:cTn dur="1000"/>
                                        <p:tgtEl>
                                          <p:spTgt spid="23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471900" y="242900"/>
            <a:ext cx="8222100" cy="1263600"/>
          </a:xfrm>
          <a:prstGeom prst="rect">
            <a:avLst/>
          </a:prstGeom>
        </p:spPr>
        <p:txBody>
          <a:bodyPr anchorCtr="0" anchor="b" bIns="91425" lIns="91425" rIns="91425" tIns="91425">
            <a:noAutofit/>
          </a:bodyPr>
          <a:lstStyle/>
          <a:p>
            <a:pPr lvl="0" rtl="0">
              <a:spcBef>
                <a:spcPts val="0"/>
              </a:spcBef>
              <a:buNone/>
            </a:pPr>
            <a:r>
              <a:rPr lang="en"/>
              <a:t>The parts of scrum we’ll simulate in your capstone project:</a:t>
            </a:r>
          </a:p>
        </p:txBody>
      </p:sp>
      <p:sp>
        <p:nvSpPr>
          <p:cNvPr id="238" name="Shape 238"/>
          <p:cNvSpPr txBox="1"/>
          <p:nvPr>
            <p:ph idx="1" type="body"/>
          </p:nvPr>
        </p:nvSpPr>
        <p:spPr>
          <a:xfrm>
            <a:off x="167100" y="1842875"/>
            <a:ext cx="4905000" cy="3172200"/>
          </a:xfrm>
          <a:prstGeom prst="rect">
            <a:avLst/>
          </a:prstGeom>
        </p:spPr>
        <p:txBody>
          <a:bodyPr anchorCtr="0" anchor="t" bIns="91425" lIns="91425" rIns="91425" tIns="91425">
            <a:noAutofit/>
          </a:bodyPr>
          <a:lstStyle/>
          <a:p>
            <a:pPr lvl="0" rtl="0">
              <a:spcBef>
                <a:spcPts val="0"/>
              </a:spcBef>
              <a:buNone/>
            </a:pPr>
            <a:r>
              <a:rPr b="1" lang="en"/>
              <a:t>The scrum board:</a:t>
            </a:r>
          </a:p>
          <a:p>
            <a:pPr indent="-228600" lvl="0" marL="457200" rtl="0">
              <a:spcBef>
                <a:spcPts val="0"/>
              </a:spcBef>
              <a:buAutoNum type="arabicPeriod"/>
            </a:pPr>
            <a:r>
              <a:rPr lang="en"/>
              <a:t>You get a 2’x2’ slice of white board.</a:t>
            </a:r>
          </a:p>
          <a:p>
            <a:pPr indent="-228600" lvl="0" marL="457200" rtl="0">
              <a:spcBef>
                <a:spcPts val="0"/>
              </a:spcBef>
              <a:buAutoNum type="arabicPeriod"/>
            </a:pPr>
            <a:r>
              <a:rPr lang="en"/>
              <a:t>Create three columns: ‘not checked out’, ‘checked out’, and ‘done’.</a:t>
            </a:r>
          </a:p>
          <a:p>
            <a:pPr indent="-228600" lvl="0" marL="457200" rtl="0">
              <a:spcBef>
                <a:spcPts val="0"/>
              </a:spcBef>
              <a:buAutoNum type="arabicPeriod"/>
            </a:pPr>
            <a:r>
              <a:rPr lang="en"/>
              <a:t>Put your stories and tasks in the ‘not checked out’ column.</a:t>
            </a:r>
          </a:p>
          <a:p>
            <a:pPr indent="-228600" lvl="0" marL="457200" rtl="0">
              <a:spcBef>
                <a:spcPts val="0"/>
              </a:spcBef>
              <a:buAutoNum type="arabicPeriod"/>
            </a:pPr>
            <a:r>
              <a:rPr lang="en"/>
              <a:t>Draw an empty burndown chart spanning 2.5 weeks.</a:t>
            </a:r>
          </a:p>
          <a:p>
            <a:pPr indent="-228600" lvl="0" marL="457200" rtl="0">
              <a:spcBef>
                <a:spcPts val="0"/>
              </a:spcBef>
              <a:buAutoNum type="arabicPeriod"/>
            </a:pPr>
            <a:r>
              <a:rPr lang="en"/>
              <a:t>Begin working!</a:t>
            </a:r>
          </a:p>
        </p:txBody>
      </p:sp>
      <p:pic>
        <p:nvPicPr>
          <p:cNvPr id="239" name="Shape 239"/>
          <p:cNvPicPr preferRelativeResize="0"/>
          <p:nvPr/>
        </p:nvPicPr>
        <p:blipFill>
          <a:blip r:embed="rId3">
            <a:alphaModFix/>
          </a:blip>
          <a:stretch>
            <a:fillRect/>
          </a:stretch>
        </p:blipFill>
        <p:spPr>
          <a:xfrm>
            <a:off x="5234600" y="2214575"/>
            <a:ext cx="3790350" cy="2511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0" st="0"/>
                                            </p:txEl>
                                          </p:spTgt>
                                        </p:tgtEl>
                                        <p:attrNameLst>
                                          <p:attrName>style.visibility</p:attrName>
                                        </p:attrNameLst>
                                      </p:cBhvr>
                                      <p:to>
                                        <p:strVal val="visible"/>
                                      </p:to>
                                    </p:set>
                                    <p:animEffect filter="fade" transition="in">
                                      <p:cBhvr>
                                        <p:cTn dur="1000"/>
                                        <p:tgtEl>
                                          <p:spTgt spid="2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1" st="1"/>
                                            </p:txEl>
                                          </p:spTgt>
                                        </p:tgtEl>
                                        <p:attrNameLst>
                                          <p:attrName>style.visibility</p:attrName>
                                        </p:attrNameLst>
                                      </p:cBhvr>
                                      <p:to>
                                        <p:strVal val="visible"/>
                                      </p:to>
                                    </p:set>
                                    <p:animEffect filter="fade" transition="in">
                                      <p:cBhvr>
                                        <p:cTn dur="1000"/>
                                        <p:tgtEl>
                                          <p:spTgt spid="2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2" st="2"/>
                                            </p:txEl>
                                          </p:spTgt>
                                        </p:tgtEl>
                                        <p:attrNameLst>
                                          <p:attrName>style.visibility</p:attrName>
                                        </p:attrNameLst>
                                      </p:cBhvr>
                                      <p:to>
                                        <p:strVal val="visible"/>
                                      </p:to>
                                    </p:set>
                                    <p:animEffect filter="fade" transition="in">
                                      <p:cBhvr>
                                        <p:cTn dur="1000"/>
                                        <p:tgtEl>
                                          <p:spTgt spid="2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3" st="3"/>
                                            </p:txEl>
                                          </p:spTgt>
                                        </p:tgtEl>
                                        <p:attrNameLst>
                                          <p:attrName>style.visibility</p:attrName>
                                        </p:attrNameLst>
                                      </p:cBhvr>
                                      <p:to>
                                        <p:strVal val="visible"/>
                                      </p:to>
                                    </p:set>
                                    <p:animEffect filter="fade" transition="in">
                                      <p:cBhvr>
                                        <p:cTn dur="1000"/>
                                        <p:tgtEl>
                                          <p:spTgt spid="2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4" st="4"/>
                                            </p:txEl>
                                          </p:spTgt>
                                        </p:tgtEl>
                                        <p:attrNameLst>
                                          <p:attrName>style.visibility</p:attrName>
                                        </p:attrNameLst>
                                      </p:cBhvr>
                                      <p:to>
                                        <p:strVal val="visible"/>
                                      </p:to>
                                    </p:set>
                                    <p:animEffect filter="fade" transition="in">
                                      <p:cBhvr>
                                        <p:cTn dur="1000"/>
                                        <p:tgtEl>
                                          <p:spTgt spid="2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5" st="5"/>
                                            </p:txEl>
                                          </p:spTgt>
                                        </p:tgtEl>
                                        <p:attrNameLst>
                                          <p:attrName>style.visibility</p:attrName>
                                        </p:attrNameLst>
                                      </p:cBhvr>
                                      <p:to>
                                        <p:strVal val="visible"/>
                                      </p:to>
                                    </p:set>
                                    <p:animEffect filter="fade" transition="in">
                                      <p:cBhvr>
                                        <p:cTn dur="1000"/>
                                        <p:tgtEl>
                                          <p:spTgt spid="23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471900" y="242900"/>
            <a:ext cx="8222100" cy="1263600"/>
          </a:xfrm>
          <a:prstGeom prst="rect">
            <a:avLst/>
          </a:prstGeom>
        </p:spPr>
        <p:txBody>
          <a:bodyPr anchorCtr="0" anchor="b" bIns="91425" lIns="91425" rIns="91425" tIns="91425">
            <a:noAutofit/>
          </a:bodyPr>
          <a:lstStyle/>
          <a:p>
            <a:pPr lvl="0" rtl="0">
              <a:spcBef>
                <a:spcPts val="0"/>
              </a:spcBef>
              <a:buNone/>
            </a:pPr>
            <a:r>
              <a:rPr lang="en"/>
              <a:t>The parts of scrum we’ll simulate in your capstone project:</a:t>
            </a:r>
          </a:p>
        </p:txBody>
      </p:sp>
      <p:sp>
        <p:nvSpPr>
          <p:cNvPr id="245" name="Shape 245"/>
          <p:cNvSpPr txBox="1"/>
          <p:nvPr>
            <p:ph idx="1" type="body"/>
          </p:nvPr>
        </p:nvSpPr>
        <p:spPr>
          <a:xfrm>
            <a:off x="157575" y="1871675"/>
            <a:ext cx="5786100" cy="3157800"/>
          </a:xfrm>
          <a:prstGeom prst="rect">
            <a:avLst/>
          </a:prstGeom>
        </p:spPr>
        <p:txBody>
          <a:bodyPr anchorCtr="0" anchor="t" bIns="91425" lIns="91425" rIns="91425" tIns="91425">
            <a:noAutofit/>
          </a:bodyPr>
          <a:lstStyle/>
          <a:p>
            <a:pPr lvl="0" rtl="0">
              <a:spcBef>
                <a:spcPts val="0"/>
              </a:spcBef>
              <a:buNone/>
            </a:pPr>
            <a:r>
              <a:rPr b="1" lang="en" sz="1600"/>
              <a:t>The daily scrum standup meetings:</a:t>
            </a:r>
            <a:br>
              <a:rPr b="1" lang="en" sz="1600"/>
            </a:br>
          </a:p>
          <a:p>
            <a:pPr indent="-330200" lvl="0" marL="457200" rtl="0">
              <a:spcBef>
                <a:spcPts val="0"/>
              </a:spcBef>
              <a:buSzPct val="100000"/>
              <a:buAutoNum type="arabicPeriod"/>
            </a:pPr>
            <a:r>
              <a:rPr lang="en" sz="1600"/>
              <a:t>You will be assigned to a scrum group of 3-5 students + 1 instructor.</a:t>
            </a:r>
          </a:p>
          <a:p>
            <a:pPr indent="-330200" lvl="0" marL="457200" rtl="0">
              <a:spcBef>
                <a:spcPts val="0"/>
              </a:spcBef>
              <a:buSzPct val="100000"/>
              <a:buAutoNum type="arabicPeriod"/>
            </a:pPr>
            <a:r>
              <a:rPr lang="en" sz="1600"/>
              <a:t>You will hold scrum standup meetings every morning at 9:30am with your scrum group.</a:t>
            </a:r>
          </a:p>
          <a:p>
            <a:pPr indent="-330200" lvl="0" marL="457200" rtl="0">
              <a:spcBef>
                <a:spcPts val="0"/>
              </a:spcBef>
              <a:buSzPct val="100000"/>
              <a:buAutoNum type="arabicPeriod"/>
            </a:pPr>
            <a:r>
              <a:rPr lang="en" sz="1600"/>
              <a:t>You will update your scrum board and inform your scrum group of your progress yesterday + your plan for today + any obstacles you foresee.</a:t>
            </a:r>
          </a:p>
          <a:p>
            <a:pPr indent="-330200" lvl="0" marL="457200" rtl="0">
              <a:spcBef>
                <a:spcPts val="0"/>
              </a:spcBef>
              <a:buSzPct val="100000"/>
              <a:buAutoNum type="arabicPeriod"/>
            </a:pPr>
            <a:r>
              <a:rPr lang="en" sz="1600"/>
              <a:t>You will </a:t>
            </a:r>
            <a:r>
              <a:rPr b="1" lang="en" sz="1600"/>
              <a:t>not</a:t>
            </a:r>
            <a:r>
              <a:rPr lang="en" sz="1600"/>
              <a:t> drone on and on and on.</a:t>
            </a:r>
          </a:p>
        </p:txBody>
      </p:sp>
      <p:pic>
        <p:nvPicPr>
          <p:cNvPr id="246" name="Shape 246"/>
          <p:cNvPicPr preferRelativeResize="0"/>
          <p:nvPr/>
        </p:nvPicPr>
        <p:blipFill>
          <a:blip r:embed="rId3">
            <a:alphaModFix/>
          </a:blip>
          <a:stretch>
            <a:fillRect/>
          </a:stretch>
        </p:blipFill>
        <p:spPr>
          <a:xfrm>
            <a:off x="6672275" y="2900425"/>
            <a:ext cx="1957374" cy="1957374"/>
          </a:xfrm>
          <a:prstGeom prst="rect">
            <a:avLst/>
          </a:prstGeom>
          <a:noFill/>
          <a:ln>
            <a:noFill/>
          </a:ln>
        </p:spPr>
      </p:pic>
      <p:pic>
        <p:nvPicPr>
          <p:cNvPr id="247" name="Shape 247"/>
          <p:cNvPicPr preferRelativeResize="0"/>
          <p:nvPr/>
        </p:nvPicPr>
        <p:blipFill>
          <a:blip r:embed="rId4">
            <a:alphaModFix/>
          </a:blip>
          <a:stretch>
            <a:fillRect/>
          </a:stretch>
        </p:blipFill>
        <p:spPr>
          <a:xfrm>
            <a:off x="3781425" y="992150"/>
            <a:ext cx="5286375" cy="16370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10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Effect filter="fade" transition="in">
                                      <p:cBhvr>
                                        <p:cTn dur="1000"/>
                                        <p:tgtEl>
                                          <p:spTgt spid="2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Effect filter="fade" transition="in">
                                      <p:cBhvr>
                                        <p:cTn dur="1000"/>
                                        <p:tgtEl>
                                          <p:spTgt spid="2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animEffect filter="fade" transition="in">
                                      <p:cBhvr>
                                        <p:cTn dur="1000"/>
                                        <p:tgtEl>
                                          <p:spTgt spid="2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4" st="4"/>
                                            </p:txEl>
                                          </p:spTgt>
                                        </p:tgtEl>
                                        <p:attrNameLst>
                                          <p:attrName>style.visibility</p:attrName>
                                        </p:attrNameLst>
                                      </p:cBhvr>
                                      <p:to>
                                        <p:strVal val="visible"/>
                                      </p:to>
                                    </p:set>
                                    <p:animEffect filter="fade" transition="in">
                                      <p:cBhvr>
                                        <p:cTn dur="1000"/>
                                        <p:tgtEl>
                                          <p:spTgt spid="2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471900" y="242900"/>
            <a:ext cx="8222100" cy="1263600"/>
          </a:xfrm>
          <a:prstGeom prst="rect">
            <a:avLst/>
          </a:prstGeom>
        </p:spPr>
        <p:txBody>
          <a:bodyPr anchorCtr="0" anchor="b" bIns="91425" lIns="91425" rIns="91425" tIns="91425">
            <a:noAutofit/>
          </a:bodyPr>
          <a:lstStyle/>
          <a:p>
            <a:pPr lvl="0" rtl="0">
              <a:spcBef>
                <a:spcPts val="0"/>
              </a:spcBef>
              <a:buNone/>
            </a:pPr>
            <a:r>
              <a:rPr lang="en"/>
              <a:t>The parts of scrum we’ll simulate in your capstone project:</a:t>
            </a:r>
          </a:p>
        </p:txBody>
      </p:sp>
      <p:sp>
        <p:nvSpPr>
          <p:cNvPr id="253" name="Shape 253"/>
          <p:cNvSpPr txBox="1"/>
          <p:nvPr>
            <p:ph idx="1" type="body"/>
          </p:nvPr>
        </p:nvSpPr>
        <p:spPr>
          <a:xfrm>
            <a:off x="471900" y="1919075"/>
            <a:ext cx="4357200" cy="3110100"/>
          </a:xfrm>
          <a:prstGeom prst="rect">
            <a:avLst/>
          </a:prstGeom>
        </p:spPr>
        <p:txBody>
          <a:bodyPr anchorCtr="0" anchor="t" bIns="91425" lIns="91425" rIns="91425" tIns="91425">
            <a:noAutofit/>
          </a:bodyPr>
          <a:lstStyle/>
          <a:p>
            <a:pPr lvl="0" rtl="0">
              <a:spcBef>
                <a:spcPts val="0"/>
              </a:spcBef>
              <a:buNone/>
            </a:pPr>
            <a:r>
              <a:rPr b="1" lang="en"/>
              <a:t>The sprint review (i.e. the demo):</a:t>
            </a:r>
          </a:p>
          <a:p>
            <a:pPr indent="-228600" lvl="0" marL="457200" rtl="0">
              <a:spcBef>
                <a:spcPts val="0"/>
              </a:spcBef>
              <a:buAutoNum type="arabicPeriod"/>
            </a:pPr>
            <a:r>
              <a:rPr lang="en"/>
              <a:t>This is Hiring Day, basically. :)</a:t>
            </a:r>
          </a:p>
          <a:p>
            <a:pPr lvl="0" rtl="0">
              <a:spcBef>
                <a:spcPts val="0"/>
              </a:spcBef>
              <a:buNone/>
            </a:pPr>
            <a:r>
              <a:t/>
            </a:r>
            <a:endParaRPr/>
          </a:p>
          <a:p>
            <a:pPr lvl="0" rtl="0">
              <a:spcBef>
                <a:spcPts val="0"/>
              </a:spcBef>
              <a:buNone/>
            </a:pPr>
            <a:r>
              <a:rPr b="1" lang="en"/>
              <a:t>The sprint retrospective:</a:t>
            </a:r>
          </a:p>
          <a:p>
            <a:pPr indent="-228600" lvl="0" marL="457200" rtl="0">
              <a:spcBef>
                <a:spcPts val="0"/>
              </a:spcBef>
              <a:buAutoNum type="arabicPeriod"/>
            </a:pPr>
            <a:r>
              <a:rPr lang="en"/>
              <a:t>Will be held Monday of the final week (i.e. Monday the week following Hiring Day).</a:t>
            </a:r>
          </a:p>
        </p:txBody>
      </p:sp>
      <p:pic>
        <p:nvPicPr>
          <p:cNvPr id="254" name="Shape 254"/>
          <p:cNvPicPr preferRelativeResize="0"/>
          <p:nvPr/>
        </p:nvPicPr>
        <p:blipFill>
          <a:blip r:embed="rId3">
            <a:alphaModFix/>
          </a:blip>
          <a:stretch>
            <a:fillRect/>
          </a:stretch>
        </p:blipFill>
        <p:spPr>
          <a:xfrm>
            <a:off x="4436299" y="1919074"/>
            <a:ext cx="3214725" cy="1691025"/>
          </a:xfrm>
          <a:prstGeom prst="rect">
            <a:avLst/>
          </a:prstGeom>
          <a:noFill/>
          <a:ln>
            <a:noFill/>
          </a:ln>
        </p:spPr>
      </p:pic>
      <p:pic>
        <p:nvPicPr>
          <p:cNvPr id="255" name="Shape 255"/>
          <p:cNvPicPr preferRelativeResize="0"/>
          <p:nvPr/>
        </p:nvPicPr>
        <p:blipFill>
          <a:blip r:embed="rId4">
            <a:alphaModFix/>
          </a:blip>
          <a:stretch>
            <a:fillRect/>
          </a:stretch>
        </p:blipFill>
        <p:spPr>
          <a:xfrm>
            <a:off x="7134225" y="3133725"/>
            <a:ext cx="1833575" cy="183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Effect filter="fade" transition="in">
                                      <p:cBhvr>
                                        <p:cTn dur="1000"/>
                                        <p:tgtEl>
                                          <p:spTgt spid="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animEffect filter="fade" transition="in">
                                      <p:cBhvr>
                                        <p:cTn dur="1000"/>
                                        <p:tgtEl>
                                          <p:spTgt spid="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animEffect filter="fade" transition="in">
                                      <p:cBhvr>
                                        <p:cTn dur="1000"/>
                                        <p:tgtEl>
                                          <p:spTgt spid="2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animEffect filter="fade" transition="in">
                                      <p:cBhvr>
                                        <p:cTn dur="1000"/>
                                        <p:tgtEl>
                                          <p:spTgt spid="2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animEffect filter="fade" transition="in">
                                      <p:cBhvr>
                                        <p:cTn dur="1000"/>
                                        <p:tgtEl>
                                          <p:spTgt spid="2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Credit</a:t>
            </a:r>
          </a:p>
        </p:txBody>
      </p:sp>
      <p:sp>
        <p:nvSpPr>
          <p:cNvPr id="261" name="Shape 261"/>
          <p:cNvSpPr txBox="1"/>
          <p:nvPr>
            <p:ph idx="1" type="body"/>
          </p:nvPr>
        </p:nvSpPr>
        <p:spPr>
          <a:xfrm>
            <a:off x="90900" y="1919075"/>
            <a:ext cx="6129000" cy="3095700"/>
          </a:xfrm>
          <a:prstGeom prst="rect">
            <a:avLst/>
          </a:prstGeom>
        </p:spPr>
        <p:txBody>
          <a:bodyPr anchorCtr="0" anchor="t" bIns="91425" lIns="91425" rIns="91425" tIns="91425">
            <a:noAutofit/>
          </a:bodyPr>
          <a:lstStyle/>
          <a:p>
            <a:pPr lvl="0" rtl="0" algn="ctr">
              <a:spcBef>
                <a:spcPts val="0"/>
              </a:spcBef>
              <a:buNone/>
            </a:pPr>
            <a:r>
              <a:rPr lang="en"/>
              <a:t>Many of the photos and text in this deck are from:</a:t>
            </a:r>
            <a:br>
              <a:rPr lang="en"/>
            </a:br>
          </a:p>
          <a:p>
            <a:pPr lvl="0" algn="ctr">
              <a:spcBef>
                <a:spcPts val="0"/>
              </a:spcBef>
              <a:buNone/>
            </a:pPr>
            <a:r>
              <a:rPr b="1" lang="en" sz="2400"/>
              <a:t>Scrum and XP from the Trenches</a:t>
            </a:r>
            <a:br>
              <a:rPr lang="en"/>
            </a:br>
            <a:r>
              <a:rPr lang="en"/>
              <a:t>by Henrik Kniberg</a:t>
            </a:r>
          </a:p>
          <a:p>
            <a:pPr lvl="0" rtl="0" algn="ctr">
              <a:spcBef>
                <a:spcPts val="0"/>
              </a:spcBef>
              <a:buNone/>
            </a:pPr>
            <a:r>
              <a:t/>
            </a:r>
            <a:endParaRPr/>
          </a:p>
          <a:p>
            <a:pPr lvl="0" algn="ctr">
              <a:spcBef>
                <a:spcPts val="0"/>
              </a:spcBef>
              <a:buNone/>
            </a:pPr>
            <a:r>
              <a:rPr lang="en"/>
              <a:t>Btw: the PDF version is free; a hard copy is $25.</a:t>
            </a:r>
            <a:br>
              <a:rPr lang="en"/>
            </a:br>
            <a:r>
              <a:rPr lang="en"/>
              <a:t>(It’s a great read if you plan to work in a Scrum dev shop.)</a:t>
            </a:r>
          </a:p>
        </p:txBody>
      </p:sp>
      <p:pic>
        <p:nvPicPr>
          <p:cNvPr id="262" name="Shape 262"/>
          <p:cNvPicPr preferRelativeResize="0"/>
          <p:nvPr/>
        </p:nvPicPr>
        <p:blipFill>
          <a:blip r:embed="rId3">
            <a:alphaModFix/>
          </a:blip>
          <a:stretch>
            <a:fillRect/>
          </a:stretch>
        </p:blipFill>
        <p:spPr>
          <a:xfrm>
            <a:off x="6432649" y="785812"/>
            <a:ext cx="2437625" cy="3571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What makes more sense than the waterfall methodology for </a:t>
            </a:r>
            <a:r>
              <a:rPr i="1" lang="en"/>
              <a:t>software</a:t>
            </a:r>
            <a:r>
              <a:rPr lang="en"/>
              <a:t> development?</a:t>
            </a:r>
          </a:p>
        </p:txBody>
      </p:sp>
      <p:pic>
        <p:nvPicPr>
          <p:cNvPr id="82" name="Shape 82"/>
          <p:cNvPicPr preferRelativeResize="0"/>
          <p:nvPr/>
        </p:nvPicPr>
        <p:blipFill>
          <a:blip r:embed="rId3">
            <a:alphaModFix/>
          </a:blip>
          <a:stretch>
            <a:fillRect/>
          </a:stretch>
        </p:blipFill>
        <p:spPr>
          <a:xfrm>
            <a:off x="566662" y="1376050"/>
            <a:ext cx="8010674" cy="2996800"/>
          </a:xfrm>
          <a:prstGeom prst="rect">
            <a:avLst/>
          </a:prstGeom>
          <a:noFill/>
          <a:ln>
            <a:noFill/>
          </a:ln>
        </p:spPr>
      </p:pic>
      <p:sp>
        <p:nvSpPr>
          <p:cNvPr id="83" name="Shape 83"/>
          <p:cNvSpPr txBox="1"/>
          <p:nvPr>
            <p:ph idx="4294967295" type="body"/>
          </p:nvPr>
        </p:nvSpPr>
        <p:spPr>
          <a:xfrm>
            <a:off x="1418250" y="765637"/>
            <a:ext cx="6307500" cy="540000"/>
          </a:xfrm>
          <a:prstGeom prst="rect">
            <a:avLst/>
          </a:prstGeom>
        </p:spPr>
        <p:txBody>
          <a:bodyPr anchorCtr="0" anchor="t" bIns="91425" lIns="91425" rIns="91425" tIns="91425">
            <a:noAutofit/>
          </a:bodyPr>
          <a:lstStyle/>
          <a:p>
            <a:pPr lvl="0" rtl="0" algn="ctr">
              <a:spcBef>
                <a:spcPts val="0"/>
              </a:spcBef>
              <a:buNone/>
            </a:pPr>
            <a:r>
              <a:rPr b="1" lang="en"/>
              <a:t>Agile Methodology:</a:t>
            </a:r>
          </a:p>
        </p:txBody>
      </p:sp>
      <p:sp>
        <p:nvSpPr>
          <p:cNvPr id="84" name="Shape 84"/>
          <p:cNvSpPr/>
          <p:nvPr/>
        </p:nvSpPr>
        <p:spPr>
          <a:xfrm>
            <a:off x="3536900" y="1546650"/>
            <a:ext cx="1858500" cy="371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type="title"/>
          </p:nvPr>
        </p:nvSpPr>
        <p:spPr>
          <a:xfrm>
            <a:off x="471900" y="480050"/>
            <a:ext cx="8222100" cy="1026300"/>
          </a:xfrm>
          <a:prstGeom prst="rect">
            <a:avLst/>
          </a:prstGeom>
        </p:spPr>
        <p:txBody>
          <a:bodyPr anchorCtr="0" anchor="b" bIns="91425" lIns="91425" rIns="91425" tIns="91425">
            <a:noAutofit/>
          </a:bodyPr>
          <a:lstStyle/>
          <a:p>
            <a:pPr lvl="0">
              <a:spcBef>
                <a:spcPts val="0"/>
              </a:spcBef>
              <a:buNone/>
            </a:pPr>
            <a:r>
              <a:rPr lang="en"/>
              <a:t>The Agile Manifesto</a:t>
            </a:r>
            <a:br>
              <a:rPr lang="en"/>
            </a:br>
            <a:r>
              <a:rPr lang="en" sz="1800"/>
              <a:t>www.agilemanifesto.org</a:t>
            </a:r>
          </a:p>
        </p:txBody>
      </p:sp>
      <p:sp>
        <p:nvSpPr>
          <p:cNvPr id="90" name="Shape 90"/>
          <p:cNvSpPr txBox="1"/>
          <p:nvPr>
            <p:ph idx="1" type="body"/>
          </p:nvPr>
        </p:nvSpPr>
        <p:spPr>
          <a:xfrm>
            <a:off x="471900" y="1919075"/>
            <a:ext cx="8222100" cy="2991300"/>
          </a:xfrm>
          <a:prstGeom prst="rect">
            <a:avLst/>
          </a:prstGeom>
        </p:spPr>
        <p:txBody>
          <a:bodyPr anchorCtr="0" anchor="t" bIns="91425" lIns="91425" rIns="91425" tIns="91425">
            <a:noAutofit/>
          </a:bodyPr>
          <a:lstStyle/>
          <a:p>
            <a:pPr lvl="0" algn="ctr">
              <a:spcBef>
                <a:spcPts val="0"/>
              </a:spcBef>
              <a:spcAft>
                <a:spcPts val="0"/>
              </a:spcAft>
              <a:buNone/>
            </a:pPr>
            <a:r>
              <a:rPr i="1" lang="en" sz="2400">
                <a:solidFill>
                  <a:srgbClr val="000000"/>
                </a:solidFill>
                <a:latin typeface="Arial"/>
                <a:ea typeface="Arial"/>
                <a:cs typeface="Arial"/>
                <a:sym typeface="Arial"/>
              </a:rPr>
              <a:t>Individuals and interactions</a:t>
            </a:r>
            <a:r>
              <a:rPr lang="en" sz="2400">
                <a:solidFill>
                  <a:srgbClr val="000000"/>
                </a:solidFill>
                <a:latin typeface="Arial"/>
                <a:ea typeface="Arial"/>
                <a:cs typeface="Arial"/>
                <a:sym typeface="Arial"/>
              </a:rPr>
              <a:t> </a:t>
            </a:r>
            <a:r>
              <a:rPr lang="en">
                <a:solidFill>
                  <a:srgbClr val="000000"/>
                </a:solidFill>
                <a:latin typeface="Arial"/>
                <a:ea typeface="Arial"/>
                <a:cs typeface="Arial"/>
                <a:sym typeface="Arial"/>
              </a:rPr>
              <a:t>over processes and tools</a:t>
            </a:r>
          </a:p>
          <a:p>
            <a:pPr lvl="0" algn="ctr">
              <a:spcBef>
                <a:spcPts val="0"/>
              </a:spcBef>
              <a:spcAft>
                <a:spcPts val="0"/>
              </a:spcAft>
              <a:buNone/>
            </a:pPr>
            <a:r>
              <a:rPr i="1" lang="en" sz="2400">
                <a:solidFill>
                  <a:srgbClr val="000000"/>
                </a:solidFill>
                <a:latin typeface="Arial"/>
                <a:ea typeface="Arial"/>
                <a:cs typeface="Arial"/>
                <a:sym typeface="Arial"/>
              </a:rPr>
              <a:t>Working software</a:t>
            </a:r>
            <a:r>
              <a:rPr lang="en" sz="2400">
                <a:solidFill>
                  <a:srgbClr val="000000"/>
                </a:solidFill>
                <a:latin typeface="Arial"/>
                <a:ea typeface="Arial"/>
                <a:cs typeface="Arial"/>
                <a:sym typeface="Arial"/>
              </a:rPr>
              <a:t> </a:t>
            </a:r>
            <a:r>
              <a:rPr lang="en">
                <a:solidFill>
                  <a:srgbClr val="000000"/>
                </a:solidFill>
                <a:latin typeface="Arial"/>
                <a:ea typeface="Arial"/>
                <a:cs typeface="Arial"/>
                <a:sym typeface="Arial"/>
              </a:rPr>
              <a:t>over comprehensive documentation</a:t>
            </a:r>
          </a:p>
          <a:p>
            <a:pPr lvl="0" algn="ctr">
              <a:spcBef>
                <a:spcPts val="0"/>
              </a:spcBef>
              <a:spcAft>
                <a:spcPts val="0"/>
              </a:spcAft>
              <a:buNone/>
            </a:pPr>
            <a:r>
              <a:rPr i="1" lang="en" sz="2400">
                <a:solidFill>
                  <a:srgbClr val="000000"/>
                </a:solidFill>
                <a:latin typeface="Arial"/>
                <a:ea typeface="Arial"/>
                <a:cs typeface="Arial"/>
                <a:sym typeface="Arial"/>
              </a:rPr>
              <a:t>Customer collaboration</a:t>
            </a:r>
            <a:r>
              <a:rPr lang="en" sz="2400">
                <a:solidFill>
                  <a:srgbClr val="000000"/>
                </a:solidFill>
                <a:latin typeface="Arial"/>
                <a:ea typeface="Arial"/>
                <a:cs typeface="Arial"/>
                <a:sym typeface="Arial"/>
              </a:rPr>
              <a:t> </a:t>
            </a:r>
            <a:r>
              <a:rPr lang="en">
                <a:solidFill>
                  <a:srgbClr val="000000"/>
                </a:solidFill>
                <a:latin typeface="Arial"/>
                <a:ea typeface="Arial"/>
                <a:cs typeface="Arial"/>
                <a:sym typeface="Arial"/>
              </a:rPr>
              <a:t>over contract negotiation</a:t>
            </a:r>
          </a:p>
          <a:p>
            <a:pPr lvl="0" algn="ctr">
              <a:spcBef>
                <a:spcPts val="0"/>
              </a:spcBef>
              <a:spcAft>
                <a:spcPts val="0"/>
              </a:spcAft>
              <a:buNone/>
            </a:pPr>
            <a:r>
              <a:rPr i="1" lang="en" sz="2400">
                <a:solidFill>
                  <a:srgbClr val="000000"/>
                </a:solidFill>
                <a:latin typeface="Arial"/>
                <a:ea typeface="Arial"/>
                <a:cs typeface="Arial"/>
                <a:sym typeface="Arial"/>
              </a:rPr>
              <a:t>Responding to change</a:t>
            </a:r>
            <a:r>
              <a:rPr lang="en" sz="2400">
                <a:solidFill>
                  <a:srgbClr val="000000"/>
                </a:solidFill>
                <a:latin typeface="Arial"/>
                <a:ea typeface="Arial"/>
                <a:cs typeface="Arial"/>
                <a:sym typeface="Arial"/>
              </a:rPr>
              <a:t> </a:t>
            </a:r>
            <a:r>
              <a:rPr lang="en">
                <a:solidFill>
                  <a:srgbClr val="000000"/>
                </a:solidFill>
                <a:latin typeface="Arial"/>
                <a:ea typeface="Arial"/>
                <a:cs typeface="Arial"/>
                <a:sym typeface="Arial"/>
              </a:rPr>
              <a:t>over following a plan</a:t>
            </a:r>
          </a:p>
          <a:p>
            <a:pPr lvl="0" rtl="0" algn="ctr">
              <a:spcBef>
                <a:spcPts val="0"/>
              </a:spcBef>
              <a:spcAft>
                <a:spcPts val="0"/>
              </a:spcAft>
              <a:buNone/>
            </a:pPr>
            <a:r>
              <a:t/>
            </a:r>
            <a:endParaRPr>
              <a:solidFill>
                <a:srgbClr val="000000"/>
              </a:solidFill>
              <a:latin typeface="Arial"/>
              <a:ea typeface="Arial"/>
              <a:cs typeface="Arial"/>
              <a:sym typeface="Arial"/>
            </a:endParaRPr>
          </a:p>
          <a:p>
            <a:pPr lvl="0" algn="ctr">
              <a:spcBef>
                <a:spcPts val="0"/>
              </a:spcBef>
              <a:spcAft>
                <a:spcPts val="0"/>
              </a:spcAft>
              <a:buNone/>
            </a:pPr>
            <a:r>
              <a:rPr lang="en">
                <a:solidFill>
                  <a:srgbClr val="000000"/>
                </a:solidFill>
                <a:latin typeface="Arial"/>
                <a:ea typeface="Arial"/>
                <a:cs typeface="Arial"/>
                <a:sym typeface="Arial"/>
              </a:rPr>
              <a:t>That is, while there is value in the items on</a:t>
            </a:r>
          </a:p>
          <a:p>
            <a:pPr lvl="0" algn="ctr">
              <a:spcBef>
                <a:spcPts val="0"/>
              </a:spcBef>
              <a:spcAft>
                <a:spcPts val="0"/>
              </a:spcAft>
              <a:buNone/>
            </a:pPr>
            <a:r>
              <a:rPr lang="en">
                <a:solidFill>
                  <a:srgbClr val="000000"/>
                </a:solidFill>
                <a:latin typeface="Arial"/>
                <a:ea typeface="Arial"/>
                <a:cs typeface="Arial"/>
                <a:sym typeface="Arial"/>
              </a:rPr>
              <a:t>the right, we value the items on the left more.</a:t>
            </a:r>
          </a:p>
          <a:p>
            <a:pPr lvl="0" algn="ctr">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One Popular Agile Framework: </a:t>
            </a:r>
            <a:r>
              <a:rPr b="1" lang="en"/>
              <a:t>Scrum</a:t>
            </a:r>
          </a:p>
        </p:txBody>
      </p:sp>
      <p:pic>
        <p:nvPicPr>
          <p:cNvPr id="96" name="Shape 96"/>
          <p:cNvPicPr preferRelativeResize="0"/>
          <p:nvPr/>
        </p:nvPicPr>
        <p:blipFill>
          <a:blip r:embed="rId3">
            <a:alphaModFix/>
          </a:blip>
          <a:stretch>
            <a:fillRect/>
          </a:stretch>
        </p:blipFill>
        <p:spPr>
          <a:xfrm>
            <a:off x="2761475" y="2572825"/>
            <a:ext cx="3621049" cy="2357699"/>
          </a:xfrm>
          <a:prstGeom prst="rect">
            <a:avLst/>
          </a:prstGeom>
          <a:noFill/>
          <a:ln>
            <a:noFill/>
          </a:ln>
        </p:spPr>
      </p:pic>
      <p:sp>
        <p:nvSpPr>
          <p:cNvPr id="97" name="Shape 97"/>
          <p:cNvSpPr txBox="1"/>
          <p:nvPr/>
        </p:nvSpPr>
        <p:spPr>
          <a:xfrm>
            <a:off x="3057300" y="1858550"/>
            <a:ext cx="3029400" cy="576000"/>
          </a:xfrm>
          <a:prstGeom prst="rect">
            <a:avLst/>
          </a:prstGeom>
          <a:noFill/>
          <a:ln>
            <a:noFill/>
          </a:ln>
        </p:spPr>
        <p:txBody>
          <a:bodyPr anchorCtr="0" anchor="t" bIns="91425" lIns="91425" rIns="91425" tIns="91425">
            <a:noAutofit/>
          </a:bodyPr>
          <a:lstStyle/>
          <a:p>
            <a:pPr lvl="0" algn="ctr">
              <a:spcBef>
                <a:spcPts val="0"/>
              </a:spcBef>
              <a:buNone/>
            </a:pPr>
            <a:r>
              <a:rPr lang="en" sz="2200">
                <a:solidFill>
                  <a:srgbClr val="666666"/>
                </a:solidFill>
              </a:rPr>
              <a:t>Not the rugby kind...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One Popular Agile Framework: Scrum</a:t>
            </a:r>
          </a:p>
        </p:txBody>
      </p:sp>
      <p:pic>
        <p:nvPicPr>
          <p:cNvPr id="103" name="Shape 103"/>
          <p:cNvPicPr preferRelativeResize="0"/>
          <p:nvPr/>
        </p:nvPicPr>
        <p:blipFill>
          <a:blip r:embed="rId3">
            <a:alphaModFix/>
          </a:blip>
          <a:stretch>
            <a:fillRect/>
          </a:stretch>
        </p:blipFill>
        <p:spPr>
          <a:xfrm>
            <a:off x="707650" y="726950"/>
            <a:ext cx="7607800" cy="4271449"/>
          </a:xfrm>
          <a:prstGeom prst="rect">
            <a:avLst/>
          </a:prstGeom>
          <a:noFill/>
          <a:ln>
            <a:noFill/>
          </a:ln>
        </p:spPr>
      </p:pic>
      <p:sp>
        <p:nvSpPr>
          <p:cNvPr id="104" name="Shape 104"/>
          <p:cNvSpPr/>
          <p:nvPr/>
        </p:nvSpPr>
        <p:spPr>
          <a:xfrm>
            <a:off x="768100" y="1097275"/>
            <a:ext cx="1700700" cy="1933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a:off x="2854433" y="2043693"/>
            <a:ext cx="1164299" cy="10302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6" name="Shape 106"/>
          <p:cNvSpPr/>
          <p:nvPr/>
        </p:nvSpPr>
        <p:spPr>
          <a:xfrm>
            <a:off x="4896604" y="1097274"/>
            <a:ext cx="563700" cy="946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The Actors</a:t>
            </a:r>
          </a:p>
        </p:txBody>
      </p:sp>
      <p:pic>
        <p:nvPicPr>
          <p:cNvPr id="112" name="Shape 112"/>
          <p:cNvPicPr preferRelativeResize="0"/>
          <p:nvPr/>
        </p:nvPicPr>
        <p:blipFill>
          <a:blip r:embed="rId3">
            <a:alphaModFix/>
          </a:blip>
          <a:stretch>
            <a:fillRect/>
          </a:stretch>
        </p:blipFill>
        <p:spPr>
          <a:xfrm>
            <a:off x="637025" y="1970475"/>
            <a:ext cx="2549775" cy="2916949"/>
          </a:xfrm>
          <a:prstGeom prst="rect">
            <a:avLst/>
          </a:prstGeom>
          <a:noFill/>
          <a:ln>
            <a:noFill/>
          </a:ln>
        </p:spPr>
      </p:pic>
      <p:pic>
        <p:nvPicPr>
          <p:cNvPr id="113" name="Shape 113"/>
          <p:cNvPicPr preferRelativeResize="0"/>
          <p:nvPr/>
        </p:nvPicPr>
        <p:blipFill>
          <a:blip r:embed="rId4">
            <a:alphaModFix/>
          </a:blip>
          <a:stretch>
            <a:fillRect/>
          </a:stretch>
        </p:blipFill>
        <p:spPr>
          <a:xfrm>
            <a:off x="5448300" y="2483750"/>
            <a:ext cx="3352800" cy="2305050"/>
          </a:xfrm>
          <a:prstGeom prst="rect">
            <a:avLst/>
          </a:prstGeom>
          <a:noFill/>
          <a:ln>
            <a:noFill/>
          </a:ln>
        </p:spPr>
      </p:pic>
      <p:pic>
        <p:nvPicPr>
          <p:cNvPr id="114" name="Shape 114"/>
          <p:cNvPicPr preferRelativeResize="0"/>
          <p:nvPr/>
        </p:nvPicPr>
        <p:blipFill>
          <a:blip r:embed="rId5">
            <a:alphaModFix/>
          </a:blip>
          <a:stretch>
            <a:fillRect/>
          </a:stretch>
        </p:blipFill>
        <p:spPr>
          <a:xfrm>
            <a:off x="3546012" y="2407550"/>
            <a:ext cx="1543050" cy="245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One Popular Agile Framework: Scrum</a:t>
            </a:r>
          </a:p>
        </p:txBody>
      </p:sp>
      <p:pic>
        <p:nvPicPr>
          <p:cNvPr id="120" name="Shape 120"/>
          <p:cNvPicPr preferRelativeResize="0"/>
          <p:nvPr/>
        </p:nvPicPr>
        <p:blipFill>
          <a:blip r:embed="rId3">
            <a:alphaModFix/>
          </a:blip>
          <a:stretch>
            <a:fillRect/>
          </a:stretch>
        </p:blipFill>
        <p:spPr>
          <a:xfrm>
            <a:off x="707650" y="726950"/>
            <a:ext cx="7607800" cy="4271449"/>
          </a:xfrm>
          <a:prstGeom prst="rect">
            <a:avLst/>
          </a:prstGeom>
          <a:noFill/>
          <a:ln>
            <a:noFill/>
          </a:ln>
        </p:spPr>
      </p:pic>
      <p:sp>
        <p:nvSpPr>
          <p:cNvPr id="121" name="Shape 121"/>
          <p:cNvSpPr/>
          <p:nvPr/>
        </p:nvSpPr>
        <p:spPr>
          <a:xfrm>
            <a:off x="939550" y="3071825"/>
            <a:ext cx="1360800" cy="16596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The Product Backlog</a:t>
            </a:r>
          </a:p>
        </p:txBody>
      </p:sp>
      <p:pic>
        <p:nvPicPr>
          <p:cNvPr id="127" name="Shape 127"/>
          <p:cNvPicPr preferRelativeResize="0"/>
          <p:nvPr/>
        </p:nvPicPr>
        <p:blipFill>
          <a:blip r:embed="rId3">
            <a:alphaModFix/>
          </a:blip>
          <a:stretch>
            <a:fillRect/>
          </a:stretch>
        </p:blipFill>
        <p:spPr>
          <a:xfrm>
            <a:off x="98250" y="1214425"/>
            <a:ext cx="2672874" cy="3071799"/>
          </a:xfrm>
          <a:prstGeom prst="rect">
            <a:avLst/>
          </a:prstGeom>
          <a:noFill/>
          <a:ln>
            <a:noFill/>
          </a:ln>
        </p:spPr>
      </p:pic>
      <p:pic>
        <p:nvPicPr>
          <p:cNvPr id="128" name="Shape 128"/>
          <p:cNvPicPr preferRelativeResize="0"/>
          <p:nvPr/>
        </p:nvPicPr>
        <p:blipFill>
          <a:blip r:embed="rId4">
            <a:alphaModFix/>
          </a:blip>
          <a:stretch>
            <a:fillRect/>
          </a:stretch>
        </p:blipFill>
        <p:spPr>
          <a:xfrm>
            <a:off x="3406498" y="834725"/>
            <a:ext cx="5632649" cy="40944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